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svg" ContentType="image/svg+xml"/>
  <Default Extension="jpg" ContentType="image/jpeg"/>
  <Default Extension="rels" ContentType="application/vnd.openxmlformats-package.relationship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7.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slides/slide20.xml" ContentType="application/vnd.openxmlformats-officedocument.presentationml.slide+xml"/>
  <Override PartName="/ppt/slides/slide33.xml" ContentType="application/vnd.openxmlformats-officedocument.presentationml.slide+xml"/>
  <Override PartName="/ppt/diagrams/data12.xml" ContentType="application/vnd.openxmlformats-officedocument.drawingml.diagramData+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tableStyles.xml" ContentType="application/vnd.openxmlformats-officedocument.presentationml.tableStyles+xml"/>
  <Override PartName="/ppt/slides/slide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diagrams/data10.xml" ContentType="application/vnd.openxmlformats-officedocument.drawingml.diagramData+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slides/slide5.xml" ContentType="application/vnd.openxmlformats-officedocument.presentationml.slide+xml"/>
  <Override PartName="/ppt/slides/slide10.xml" ContentType="application/vnd.openxmlformats-officedocument.presentationml.slide+xml"/>
  <Override PartName="/ppt/diagrams/layout4.xml" ContentType="application/vnd.openxmlformats-officedocument.drawingml.diagramLayout+xml"/>
  <Override PartName="/ppt/diagrams/data4.xml" ContentType="application/vnd.openxmlformats-officedocument.drawingml.diagramData+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slides/slide23.xml" ContentType="application/vnd.openxmlformats-officedocument.presentationml.slide+xml"/>
  <Override PartName="/ppt/diagrams/data7.xml" ContentType="application/vnd.openxmlformats-officedocument.drawingml.diagramData+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slides/slide31.xml" ContentType="application/vnd.openxmlformats-officedocument.presentationml.slide+xml"/>
  <Override PartName="/ppt/slides/slide36.xml" ContentType="application/vnd.openxmlformats-officedocument.presentationml.slide+xml"/>
  <Override PartName="/ppt/viewProps.xml" ContentType="application/vnd.openxmlformats-officedocument.presentationml.viewProps+xml"/>
  <Override PartName="/ppt/slides/slide4.xml" ContentType="application/vnd.openxmlformats-officedocument.presentationml.slide+xml"/>
  <Override PartName="/ppt/slides/slide14.xml" ContentType="application/vnd.openxmlformats-officedocument.presentationml.slide+xml"/>
  <Override PartName="/ppt/diagrams/layout5.xml" ContentType="application/vnd.openxmlformats-officedocument.drawingml.diagramLayout+xml"/>
  <Override PartName="/ppt/diagrams/data5.xml" ContentType="application/vnd.openxmlformats-officedocument.drawingml.diagramData+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slides/slide22.xml" ContentType="application/vnd.openxmlformats-officedocument.presentationml.slide+xml"/>
  <Override PartName="/ppt/diagrams/layout6.xml" ContentType="application/vnd.openxmlformats-officedocument.drawingml.diagramLayout+xml"/>
  <Override PartName="/ppt/diagrams/data6.xml" ContentType="application/vnd.openxmlformats-officedocument.drawingml.diagramData+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slides/slide27.xml" ContentType="application/vnd.openxmlformats-officedocument.presentationml.slide+xml"/>
  <Override PartName="/ppt/slides/slide35.xml" ContentType="application/vnd.openxmlformats-officedocument.presentationml.slide+xml"/>
  <Override PartName="/ppt/slides/slide9.xml" ContentType="application/vnd.openxmlformats-officedocument.presentationml.slide+xml"/>
  <Override PartName="/ppt/diagrams/data3.xml" ContentType="application/vnd.openxmlformats-officedocument.drawingml.diagramData+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slides/slide18.xml" ContentType="application/vnd.openxmlformats-officedocument.presentationml.slide+xml"/>
  <Override PartName="/ppt/slides/slide30.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diagrams/layout2.xml" ContentType="application/vnd.openxmlformats-officedocument.drawingml.diagramLayout+xml"/>
  <Override PartName="/ppt/diagrams/data2.xml" ContentType="application/vnd.openxmlformats-officedocument.drawingml.diagramData+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slides/slide13.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diagrams/data9.xml" ContentType="application/vnd.openxmlformats-officedocument.drawingml.diagramData+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slides/slide29.xml" ContentType="application/vnd.openxmlformats-officedocument.presentationml.slide+xml"/>
  <Override PartName="/ppt/diagrams/data11.xml" ContentType="application/vnd.openxmlformats-officedocument.drawingml.diagramData+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slides/slide34.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slides/slide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diagrams/data8.xml" ContentType="application/vnd.openxmlformats-officedocument.drawingml.diagramData+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slides/slide32.xml" ContentType="application/vnd.openxmlformats-officedocument.presentationml.slide+xml"/>
  <Override PartName="/ppt/slides/slide37.xml" ContentType="application/vnd.openxmlformats-officedocument.presentationml.slide+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7" r:id="rId3"/>
    <p:sldId id="258" r:id="rId4"/>
    <p:sldId id="287" r:id="rId5"/>
    <p:sldId id="284" r:id="rId6"/>
    <p:sldId id="300" r:id="rId7"/>
    <p:sldId id="259" r:id="rId8"/>
    <p:sldId id="260" r:id="rId9"/>
    <p:sldId id="261" r:id="rId10"/>
    <p:sldId id="262" r:id="rId11"/>
    <p:sldId id="263" r:id="rId12"/>
    <p:sldId id="264" r:id="rId13"/>
    <p:sldId id="265" r:id="rId14"/>
    <p:sldId id="266" r:id="rId15"/>
    <p:sldId id="283" r:id="rId16"/>
    <p:sldId id="267" r:id="rId17"/>
    <p:sldId id="268" r:id="rId18"/>
    <p:sldId id="269" r:id="rId19"/>
    <p:sldId id="270" r:id="rId20"/>
    <p:sldId id="271" r:id="rId21"/>
    <p:sldId id="273" r:id="rId22"/>
    <p:sldId id="274" r:id="rId23"/>
    <p:sldId id="275" r:id="rId24"/>
    <p:sldId id="276" r:id="rId25"/>
    <p:sldId id="277" r:id="rId26"/>
    <p:sldId id="278" r:id="rId27"/>
    <p:sldId id="279" r:id="rId28"/>
    <p:sldId id="280" r:id="rId29"/>
    <p:sldId id="281" r:id="rId30"/>
    <p:sldId id="272" r:id="rId31"/>
    <p:sldId id="299" r:id="rId32"/>
    <p:sldId id="295" r:id="rId33"/>
    <p:sldId id="296" r:id="rId34"/>
    <p:sldId id="297" r:id="rId35"/>
    <p:sldId id="285" r:id="rId36"/>
    <p:sldId id="282" r:id="rId37"/>
    <p:sldId id="30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92" y="306"/>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slide" Target="/ppt/slides/slide25.xml" Id="rId26" /><Relationship Type="http://schemas.openxmlformats.org/officeDocument/2006/relationships/presProps" Target="/ppt/presProps.xml" Id="rId39" /><Relationship Type="http://schemas.openxmlformats.org/officeDocument/2006/relationships/slide" Target="/ppt/slides/slide20.xml" Id="rId21" /><Relationship Type="http://schemas.openxmlformats.org/officeDocument/2006/relationships/slide" Target="/ppt/slides/slide33.xml" Id="rId34" /><Relationship Type="http://schemas.openxmlformats.org/officeDocument/2006/relationships/tableStyles" Target="/ppt/tableStyles.xml" Id="rId42" /><Relationship Type="http://schemas.openxmlformats.org/officeDocument/2006/relationships/slide" Target="/ppt/slides/slide6.xml" Id="rId7"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slide" Target="/ppt/slides/slide19.xml" Id="rId20" /><Relationship Type="http://schemas.openxmlformats.org/officeDocument/2006/relationships/slide" Target="/ppt/slides/slide28.xml" Id="rId29" /><Relationship Type="http://schemas.openxmlformats.org/officeDocument/2006/relationships/theme" Target="/ppt/theme/theme1.xml" Id="rId41"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slide" Target="/ppt/slides/slide23.xml" Id="rId24" /><Relationship Type="http://schemas.openxmlformats.org/officeDocument/2006/relationships/slide" Target="/ppt/slides/slide31.xml" Id="rId32" /><Relationship Type="http://schemas.openxmlformats.org/officeDocument/2006/relationships/slide" Target="/ppt/slides/slide36.xml" Id="rId37" /><Relationship Type="http://schemas.openxmlformats.org/officeDocument/2006/relationships/viewProps" Target="/ppt/viewProps.xml" Id="rId40" /><Relationship Type="http://schemas.openxmlformats.org/officeDocument/2006/relationships/slide" Target="/ppt/slides/slide4.xml" Id="rId5" /><Relationship Type="http://schemas.openxmlformats.org/officeDocument/2006/relationships/slide" Target="/ppt/slides/slide14.xml" Id="rId15" /><Relationship Type="http://schemas.openxmlformats.org/officeDocument/2006/relationships/slide" Target="/ppt/slides/slide22.xml" Id="rId23" /><Relationship Type="http://schemas.openxmlformats.org/officeDocument/2006/relationships/slide" Target="/ppt/slides/slide27.xml" Id="rId28" /><Relationship Type="http://schemas.openxmlformats.org/officeDocument/2006/relationships/slide" Target="/ppt/slides/slide35.xml" Id="rId36" /><Relationship Type="http://schemas.openxmlformats.org/officeDocument/2006/relationships/slide" Target="/ppt/slides/slide9.xml" Id="rId10" /><Relationship Type="http://schemas.openxmlformats.org/officeDocument/2006/relationships/slide" Target="/ppt/slides/slide18.xml" Id="rId19" /><Relationship Type="http://schemas.openxmlformats.org/officeDocument/2006/relationships/slide" Target="/ppt/slides/slide30.xml" Id="rId31"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slide" Target="/ppt/slides/slide21.xml" Id="rId22" /><Relationship Type="http://schemas.openxmlformats.org/officeDocument/2006/relationships/slide" Target="/ppt/slides/slide26.xml" Id="rId27" /><Relationship Type="http://schemas.openxmlformats.org/officeDocument/2006/relationships/slide" Target="/ppt/slides/slide29.xml" Id="rId30" /><Relationship Type="http://schemas.openxmlformats.org/officeDocument/2006/relationships/slide" Target="/ppt/slides/slide34.xml" Id="rId35" /><Relationship Type="http://schemas.openxmlformats.org/officeDocument/2006/relationships/slide" Target="/ppt/slides/slide7.xml" Id="rId8" /><Relationship Type="http://schemas.openxmlformats.org/officeDocument/2006/relationships/slide" Target="/ppt/slides/slide2.xml" Id="rId3"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slide" Target="/ppt/slides/slide24.xml" Id="rId25" /><Relationship Type="http://schemas.openxmlformats.org/officeDocument/2006/relationships/slide" Target="/ppt/slides/slide32.xml" Id="rId33" /><Relationship Type="http://schemas.openxmlformats.org/officeDocument/2006/relationships/slide" Target="/ppt/slides/slide37.xml" Id="rId38" /></Relationships>
</file>

<file path=ppt/diagrams/_rels/data10.xml.rels>&#65279;<?xml version="1.0" encoding="utf-8"?><Relationships xmlns="http://schemas.openxmlformats.org/package/2006/relationships"><Relationship Type="http://schemas.openxmlformats.org/officeDocument/2006/relationships/image" Target="/ppt/media/image25.svg" Id="rId8" /><Relationship Type="http://schemas.openxmlformats.org/officeDocument/2006/relationships/image" Target="/ppt/media/image20.png" Id="rId3" /><Relationship Type="http://schemas.openxmlformats.org/officeDocument/2006/relationships/image" Target="/ppt/media/image24.png" Id="rId7" /><Relationship Type="http://schemas.openxmlformats.org/officeDocument/2006/relationships/image" Target="/ppt/media/image19.svg" Id="rId2" /><Relationship Type="http://schemas.openxmlformats.org/officeDocument/2006/relationships/image" Target="/ppt/media/image18.png" Id="rId1" /><Relationship Type="http://schemas.openxmlformats.org/officeDocument/2006/relationships/image" Target="/ppt/media/image23.svg" Id="rId6" /><Relationship Type="http://schemas.openxmlformats.org/officeDocument/2006/relationships/image" Target="/ppt/media/image22.png" Id="rId5" /><Relationship Type="http://schemas.openxmlformats.org/officeDocument/2006/relationships/image" Target="/ppt/media/image21.svg" Id="rId4" /></Relationships>
</file>

<file path=ppt/diagrams/_rels/data12.xml.rels>&#65279;<?xml version="1.0" encoding="utf-8"?><Relationships xmlns="http://schemas.openxmlformats.org/package/2006/relationships"><Relationship Type="http://schemas.openxmlformats.org/officeDocument/2006/relationships/image" Target="/ppt/media/image41.png" Id="rId8" /><Relationship Type="http://schemas.openxmlformats.org/officeDocument/2006/relationships/image" Target="/ppt/media/image36.svg" Id="rId3" /><Relationship Type="http://schemas.openxmlformats.org/officeDocument/2006/relationships/image" Target="/ppt/media/image40.svg" Id="rId7" /><Relationship Type="http://schemas.openxmlformats.org/officeDocument/2006/relationships/image" Target="/ppt/media/image35.png" Id="rId2" /><Relationship Type="http://schemas.openxmlformats.org/officeDocument/2006/relationships/image" Target="/ppt/media/image39.png" Id="rId6" /><Relationship Type="http://schemas.openxmlformats.org/officeDocument/2006/relationships/image" Target="/ppt/media/image38.svg" Id="rId5" /><Relationship Type="http://schemas.openxmlformats.org/officeDocument/2006/relationships/image" Target="/ppt/media/image37.png" Id="rId4" /><Relationship Type="http://schemas.openxmlformats.org/officeDocument/2006/relationships/image" Target="/ppt/media/image42.svg" Id="rId9" /><Relationship Type="http://schemas.openxmlformats.org/officeDocument/2006/relationships/hyperlink" Target="https://www.togetherforsharon.com/qa-with-sharons-son-george/" TargetMode="External" Id="rId1" /></Relationships>
</file>

<file path=ppt/diagrams/_rels/drawing10.xml.rels>&#65279;<?xml version="1.0" encoding="utf-8"?><Relationships xmlns="http://schemas.openxmlformats.org/package/2006/relationships"><Relationship Type="http://schemas.openxmlformats.org/officeDocument/2006/relationships/image" Target="/ppt/media/image25.svg" Id="rId8" /><Relationship Type="http://schemas.openxmlformats.org/officeDocument/2006/relationships/image" Target="/ppt/media/image20.png" Id="rId3" /><Relationship Type="http://schemas.openxmlformats.org/officeDocument/2006/relationships/image" Target="/ppt/media/image24.png" Id="rId7" /><Relationship Type="http://schemas.openxmlformats.org/officeDocument/2006/relationships/image" Target="/ppt/media/image19.svg" Id="rId2" /><Relationship Type="http://schemas.openxmlformats.org/officeDocument/2006/relationships/image" Target="/ppt/media/image18.png" Id="rId1" /><Relationship Type="http://schemas.openxmlformats.org/officeDocument/2006/relationships/image" Target="/ppt/media/image23.svg" Id="rId6" /><Relationship Type="http://schemas.openxmlformats.org/officeDocument/2006/relationships/image" Target="/ppt/media/image22.png" Id="rId5" /><Relationship Type="http://schemas.openxmlformats.org/officeDocument/2006/relationships/image" Target="/ppt/media/image21.svg" Id="rId4" /></Relationships>
</file>

<file path=ppt/diagrams/_rels/drawing12.xml.rels>&#65279;<?xml version="1.0" encoding="utf-8"?><Relationships xmlns="http://schemas.openxmlformats.org/package/2006/relationships"><Relationship Type="http://schemas.openxmlformats.org/officeDocument/2006/relationships/image" Target="/ppt/media/image42.svg" Id="rId8" /><Relationship Type="http://schemas.openxmlformats.org/officeDocument/2006/relationships/image" Target="/ppt/media/image37.png" Id="rId3" /><Relationship Type="http://schemas.openxmlformats.org/officeDocument/2006/relationships/image" Target="/ppt/media/image41.png" Id="rId7" /><Relationship Type="http://schemas.openxmlformats.org/officeDocument/2006/relationships/image" Target="/ppt/media/image36.svg" Id="rId2" /><Relationship Type="http://schemas.openxmlformats.org/officeDocument/2006/relationships/image" Target="/ppt/media/image35.png" Id="rId1" /><Relationship Type="http://schemas.openxmlformats.org/officeDocument/2006/relationships/image" Target="/ppt/media/image40.svg" Id="rId6" /><Relationship Type="http://schemas.openxmlformats.org/officeDocument/2006/relationships/image" Target="/ppt/media/image39.png" Id="rId5" /><Relationship Type="http://schemas.openxmlformats.org/officeDocument/2006/relationships/image" Target="/ppt/media/image38.svg" Id="rId4" /><Relationship Type="http://schemas.openxmlformats.org/officeDocument/2006/relationships/hyperlink" Target="https://www.togetherforsharon.com/qa-with-sharons-son-george/" TargetMode="External" Id="rId9"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5D9A-163F-4A94-A561-7A292D7C348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0618E96-1BB6-4B54-B2B1-B3702EE8D278}">
      <dgm:prSet/>
      <dgm:spPr/>
      <dgm:t>
        <a:bodyPr/>
        <a:lstStyle/>
        <a:p>
          <a:r>
            <a:rPr lang="en-US"/>
            <a:t>“I woke up on a Sunday morning in late April, and I was feeling pretty good that day. My tremors were calm, and I thought, I’ll just go do a couple of things. I need to go to Walmart and put gas in the car.</a:t>
          </a:r>
        </a:p>
      </dgm:t>
    </dgm:pt>
    <dgm:pt modelId="{9D36250B-A9C0-420C-806E-5602675D92EE}" type="parTrans" cxnId="{FF61B366-7E64-41F2-AA8C-F2C7ED63C54F}">
      <dgm:prSet/>
      <dgm:spPr/>
      <dgm:t>
        <a:bodyPr/>
        <a:lstStyle/>
        <a:p>
          <a:endParaRPr lang="en-US"/>
        </a:p>
      </dgm:t>
    </dgm:pt>
    <dgm:pt modelId="{FCC9891D-6DB8-463F-849B-0658B4029255}" type="sibTrans" cxnId="{FF61B366-7E64-41F2-AA8C-F2C7ED63C54F}">
      <dgm:prSet/>
      <dgm:spPr/>
      <dgm:t>
        <a:bodyPr/>
        <a:lstStyle/>
        <a:p>
          <a:endParaRPr lang="en-US"/>
        </a:p>
      </dgm:t>
    </dgm:pt>
    <dgm:pt modelId="{4F2A978E-EA82-4FE3-82E1-B075EBC106BA}">
      <dgm:prSet/>
      <dgm:spPr/>
      <dgm:t>
        <a:bodyPr/>
        <a:lstStyle/>
        <a:p>
          <a:r>
            <a:rPr lang="en-US" dirty="0"/>
            <a:t>“Opening the door to my car, I got in and adjusted my seatbelt. Then I noticed that a cop had pulled up behind me. I hadn’t even started the car. He got out of his patrol car and walked to my door. I opened it and was about to say hello when he said he’d gotten a call that someone was drunk at the gas station at pump 10. I had been at pump 10.</a:t>
          </a:r>
        </a:p>
      </dgm:t>
    </dgm:pt>
    <dgm:pt modelId="{DA047D5A-E7EE-48DF-AC3D-8C8C8D2215E8}" type="parTrans" cxnId="{227EA9FB-1094-4C5C-AA0F-90A53ED76422}">
      <dgm:prSet/>
      <dgm:spPr/>
      <dgm:t>
        <a:bodyPr/>
        <a:lstStyle/>
        <a:p>
          <a:endParaRPr lang="en-US"/>
        </a:p>
      </dgm:t>
    </dgm:pt>
    <dgm:pt modelId="{5215127A-9F52-47AA-BD6B-0D4751E4EC18}" type="sibTrans" cxnId="{227EA9FB-1094-4C5C-AA0F-90A53ED76422}">
      <dgm:prSet/>
      <dgm:spPr/>
      <dgm:t>
        <a:bodyPr/>
        <a:lstStyle/>
        <a:p>
          <a:endParaRPr lang="en-US"/>
        </a:p>
      </dgm:t>
    </dgm:pt>
    <dgm:pt modelId="{9C46361F-6DDA-4FA9-9229-E4C8A67E6075}">
      <dgm:prSet/>
      <dgm:spPr/>
      <dgm:t>
        <a:bodyPr/>
        <a:lstStyle/>
        <a:p>
          <a:r>
            <a:rPr lang="en-US"/>
            <a:t>“I told him no I was not drunk but that I have Parkinson’s. So, I asked him what I needed to show him to prove that I have Parkinson’s and took my pills out of my purse to show him. But he decided he wanted to do a breathalyzer.</a:t>
          </a:r>
        </a:p>
      </dgm:t>
    </dgm:pt>
    <dgm:pt modelId="{0C0D51BC-F24B-42D3-8F82-825C7AB60306}" type="parTrans" cxnId="{0E118E6A-C2BD-4AE0-A2CF-D25C981F44AC}">
      <dgm:prSet/>
      <dgm:spPr/>
      <dgm:t>
        <a:bodyPr/>
        <a:lstStyle/>
        <a:p>
          <a:endParaRPr lang="en-US"/>
        </a:p>
      </dgm:t>
    </dgm:pt>
    <dgm:pt modelId="{23BAB4E9-0331-4381-8AE2-7DA8F63504CC}" type="sibTrans" cxnId="{0E118E6A-C2BD-4AE0-A2CF-D25C981F44AC}">
      <dgm:prSet/>
      <dgm:spPr/>
      <dgm:t>
        <a:bodyPr/>
        <a:lstStyle/>
        <a:p>
          <a:endParaRPr lang="en-US"/>
        </a:p>
      </dgm:t>
    </dgm:pt>
    <dgm:pt modelId="{42263AC2-9C32-4063-B43E-58FF0232DD11}">
      <dgm:prSet/>
      <dgm:spPr/>
      <dgm:t>
        <a:bodyPr/>
        <a:lstStyle/>
        <a:p>
          <a:r>
            <a:rPr lang="en-US"/>
            <a:t>“I understand that the cop was doing his job but, seriously, to call for two additional cops after I told him that I just had Parkinson’s. That was overboard. I know when I can and cannot drive and don’t drive when I am having a bad day. That was a good day for me.</a:t>
          </a:r>
        </a:p>
      </dgm:t>
    </dgm:pt>
    <dgm:pt modelId="{604E009D-93A7-451E-92E6-FFBACC59E177}" type="parTrans" cxnId="{02162073-474B-4EFE-B447-08293E9E9C9C}">
      <dgm:prSet/>
      <dgm:spPr/>
      <dgm:t>
        <a:bodyPr/>
        <a:lstStyle/>
        <a:p>
          <a:endParaRPr lang="en-US"/>
        </a:p>
      </dgm:t>
    </dgm:pt>
    <dgm:pt modelId="{ACBFDD78-2683-4E4B-A533-40B23E9356EB}" type="sibTrans" cxnId="{02162073-474B-4EFE-B447-08293E9E9C9C}">
      <dgm:prSet/>
      <dgm:spPr/>
      <dgm:t>
        <a:bodyPr/>
        <a:lstStyle/>
        <a:p>
          <a:endParaRPr lang="en-US"/>
        </a:p>
      </dgm:t>
    </dgm:pt>
    <dgm:pt modelId="{25BEB0E4-ECE1-4934-AB2E-909E0005E2E3}">
      <dgm:prSet/>
      <dgm:spPr/>
      <dgm:t>
        <a:bodyPr/>
        <a:lstStyle/>
        <a:p>
          <a:r>
            <a:rPr lang="en-US"/>
            <a:t>“This encounter made me realize that people—including policemen—do not understand this disease. So, I limit my time in public. Now, I don’t go out unless it’s early in the morning so not many people are out. I don’t eat in restaurants anymore. People stare. And I just get tired of it all. We really, really need more awareness!”</a:t>
          </a:r>
        </a:p>
      </dgm:t>
    </dgm:pt>
    <dgm:pt modelId="{439B1C35-1EF1-4707-A15C-C0A0A2EB9C0D}" type="parTrans" cxnId="{02AA69A8-09A7-4FEC-8245-89773A8555AE}">
      <dgm:prSet/>
      <dgm:spPr/>
      <dgm:t>
        <a:bodyPr/>
        <a:lstStyle/>
        <a:p>
          <a:endParaRPr lang="en-US"/>
        </a:p>
      </dgm:t>
    </dgm:pt>
    <dgm:pt modelId="{BAFA337E-4AE8-4F9F-ACA4-19D59828DF15}" type="sibTrans" cxnId="{02AA69A8-09A7-4FEC-8245-89773A8555AE}">
      <dgm:prSet/>
      <dgm:spPr/>
      <dgm:t>
        <a:bodyPr/>
        <a:lstStyle/>
        <a:p>
          <a:endParaRPr lang="en-US"/>
        </a:p>
      </dgm:t>
    </dgm:pt>
    <dgm:pt modelId="{5F8A20E6-A798-43D4-8700-B3F27EB769EA}">
      <dgm:prSet/>
      <dgm:spPr/>
      <dgm:t>
        <a:bodyPr/>
        <a:lstStyle/>
        <a:p>
          <a:r>
            <a:rPr lang="en-US"/>
            <a:t>--Amanda, Scottsbluff, Nebraska</a:t>
          </a:r>
        </a:p>
      </dgm:t>
    </dgm:pt>
    <dgm:pt modelId="{6FA3FCF0-F62A-47B2-93F1-C2DAB8295139}" type="parTrans" cxnId="{E18514A4-781A-4B0E-995B-DD45D853969E}">
      <dgm:prSet/>
      <dgm:spPr/>
      <dgm:t>
        <a:bodyPr/>
        <a:lstStyle/>
        <a:p>
          <a:endParaRPr lang="en-US"/>
        </a:p>
      </dgm:t>
    </dgm:pt>
    <dgm:pt modelId="{E9FF4474-36E9-422D-8952-BDCCA22771CF}" type="sibTrans" cxnId="{E18514A4-781A-4B0E-995B-DD45D853969E}">
      <dgm:prSet/>
      <dgm:spPr/>
      <dgm:t>
        <a:bodyPr/>
        <a:lstStyle/>
        <a:p>
          <a:endParaRPr lang="en-US"/>
        </a:p>
      </dgm:t>
    </dgm:pt>
    <dgm:pt modelId="{ECD8F4A5-5647-48DF-A921-AC13B262B18C}" type="pres">
      <dgm:prSet presAssocID="{A3E15D9A-163F-4A94-A561-7A292D7C3482}" presName="linear" presStyleCnt="0">
        <dgm:presLayoutVars>
          <dgm:animLvl val="lvl"/>
          <dgm:resizeHandles val="exact"/>
        </dgm:presLayoutVars>
      </dgm:prSet>
      <dgm:spPr/>
    </dgm:pt>
    <dgm:pt modelId="{625A3A77-BAE5-4357-9F12-130E843C32E1}" type="pres">
      <dgm:prSet presAssocID="{00618E96-1BB6-4B54-B2B1-B3702EE8D278}" presName="parentText" presStyleLbl="node1" presStyleIdx="0" presStyleCnt="1">
        <dgm:presLayoutVars>
          <dgm:chMax val="0"/>
          <dgm:bulletEnabled val="1"/>
        </dgm:presLayoutVars>
      </dgm:prSet>
      <dgm:spPr/>
    </dgm:pt>
    <dgm:pt modelId="{C1CF3F66-796C-4C98-81A0-1637E7E8C648}" type="pres">
      <dgm:prSet presAssocID="{00618E96-1BB6-4B54-B2B1-B3702EE8D278}" presName="childText" presStyleLbl="revTx" presStyleIdx="0" presStyleCnt="1">
        <dgm:presLayoutVars>
          <dgm:bulletEnabled val="1"/>
        </dgm:presLayoutVars>
      </dgm:prSet>
      <dgm:spPr/>
    </dgm:pt>
  </dgm:ptLst>
  <dgm:cxnLst>
    <dgm:cxn modelId="{8DB35707-26BB-4CFF-9CCD-9B9525BFF897}" type="presOf" srcId="{42263AC2-9C32-4063-B43E-58FF0232DD11}" destId="{C1CF3F66-796C-4C98-81A0-1637E7E8C648}" srcOrd="0" destOrd="2" presId="urn:microsoft.com/office/officeart/2005/8/layout/vList2"/>
    <dgm:cxn modelId="{C29EE00D-20C2-43E9-93DE-B2FF02D71266}" type="presOf" srcId="{00618E96-1BB6-4B54-B2B1-B3702EE8D278}" destId="{625A3A77-BAE5-4357-9F12-130E843C32E1}" srcOrd="0" destOrd="0" presId="urn:microsoft.com/office/officeart/2005/8/layout/vList2"/>
    <dgm:cxn modelId="{44073B65-B9E6-46F1-8340-623328A680E3}" type="presOf" srcId="{5F8A20E6-A798-43D4-8700-B3F27EB769EA}" destId="{C1CF3F66-796C-4C98-81A0-1637E7E8C648}" srcOrd="0" destOrd="4" presId="urn:microsoft.com/office/officeart/2005/8/layout/vList2"/>
    <dgm:cxn modelId="{FF61B366-7E64-41F2-AA8C-F2C7ED63C54F}" srcId="{A3E15D9A-163F-4A94-A561-7A292D7C3482}" destId="{00618E96-1BB6-4B54-B2B1-B3702EE8D278}" srcOrd="0" destOrd="0" parTransId="{9D36250B-A9C0-420C-806E-5602675D92EE}" sibTransId="{FCC9891D-6DB8-463F-849B-0658B4029255}"/>
    <dgm:cxn modelId="{0E118E6A-C2BD-4AE0-A2CF-D25C981F44AC}" srcId="{00618E96-1BB6-4B54-B2B1-B3702EE8D278}" destId="{9C46361F-6DDA-4FA9-9229-E4C8A67E6075}" srcOrd="1" destOrd="0" parTransId="{0C0D51BC-F24B-42D3-8F82-825C7AB60306}" sibTransId="{23BAB4E9-0331-4381-8AE2-7DA8F63504CC}"/>
    <dgm:cxn modelId="{02162073-474B-4EFE-B447-08293E9E9C9C}" srcId="{00618E96-1BB6-4B54-B2B1-B3702EE8D278}" destId="{42263AC2-9C32-4063-B43E-58FF0232DD11}" srcOrd="2" destOrd="0" parTransId="{604E009D-93A7-451E-92E6-FFBACC59E177}" sibTransId="{ACBFDD78-2683-4E4B-A533-40B23E9356EB}"/>
    <dgm:cxn modelId="{A9B31559-30B1-43FA-B6E7-0B15B1751780}" type="presOf" srcId="{25BEB0E4-ECE1-4934-AB2E-909E0005E2E3}" destId="{C1CF3F66-796C-4C98-81A0-1637E7E8C648}" srcOrd="0" destOrd="3" presId="urn:microsoft.com/office/officeart/2005/8/layout/vList2"/>
    <dgm:cxn modelId="{0E874B85-BF3A-406E-91FA-CFAF767F5E11}" type="presOf" srcId="{A3E15D9A-163F-4A94-A561-7A292D7C3482}" destId="{ECD8F4A5-5647-48DF-A921-AC13B262B18C}" srcOrd="0" destOrd="0" presId="urn:microsoft.com/office/officeart/2005/8/layout/vList2"/>
    <dgm:cxn modelId="{E18514A4-781A-4B0E-995B-DD45D853969E}" srcId="{00618E96-1BB6-4B54-B2B1-B3702EE8D278}" destId="{5F8A20E6-A798-43D4-8700-B3F27EB769EA}" srcOrd="4" destOrd="0" parTransId="{6FA3FCF0-F62A-47B2-93F1-C2DAB8295139}" sibTransId="{E9FF4474-36E9-422D-8952-BDCCA22771CF}"/>
    <dgm:cxn modelId="{02AA69A8-09A7-4FEC-8245-89773A8555AE}" srcId="{00618E96-1BB6-4B54-B2B1-B3702EE8D278}" destId="{25BEB0E4-ECE1-4934-AB2E-909E0005E2E3}" srcOrd="3" destOrd="0" parTransId="{439B1C35-1EF1-4707-A15C-C0A0A2EB9C0D}" sibTransId="{BAFA337E-4AE8-4F9F-ACA4-19D59828DF15}"/>
    <dgm:cxn modelId="{EC299DC8-C7F5-4E41-BC4D-C5EF3417EF05}" type="presOf" srcId="{4F2A978E-EA82-4FE3-82E1-B075EBC106BA}" destId="{C1CF3F66-796C-4C98-81A0-1637E7E8C648}" srcOrd="0" destOrd="0" presId="urn:microsoft.com/office/officeart/2005/8/layout/vList2"/>
    <dgm:cxn modelId="{A4622DD2-9451-448E-8059-2A88F1B6B16C}" type="presOf" srcId="{9C46361F-6DDA-4FA9-9229-E4C8A67E6075}" destId="{C1CF3F66-796C-4C98-81A0-1637E7E8C648}" srcOrd="0" destOrd="1" presId="urn:microsoft.com/office/officeart/2005/8/layout/vList2"/>
    <dgm:cxn modelId="{227EA9FB-1094-4C5C-AA0F-90A53ED76422}" srcId="{00618E96-1BB6-4B54-B2B1-B3702EE8D278}" destId="{4F2A978E-EA82-4FE3-82E1-B075EBC106BA}" srcOrd="0" destOrd="0" parTransId="{DA047D5A-E7EE-48DF-AC3D-8C8C8D2215E8}" sibTransId="{5215127A-9F52-47AA-BD6B-0D4751E4EC18}"/>
    <dgm:cxn modelId="{686D4DBD-0EC9-464B-B2AB-8AF00BE69281}" type="presParOf" srcId="{ECD8F4A5-5647-48DF-A921-AC13B262B18C}" destId="{625A3A77-BAE5-4357-9F12-130E843C32E1}" srcOrd="0" destOrd="0" presId="urn:microsoft.com/office/officeart/2005/8/layout/vList2"/>
    <dgm:cxn modelId="{1C6A2B02-FFBA-4EEB-8C01-AD149E3DBFAB}" type="presParOf" srcId="{ECD8F4A5-5647-48DF-A921-AC13B262B18C}" destId="{C1CF3F66-796C-4C98-81A0-1637E7E8C64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EC9654-09CE-46AB-A453-181898DE374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7E3C0F6-7247-47F9-8B32-E2CC0897FEEE}">
      <dgm:prSet/>
      <dgm:spPr/>
      <dgm:t>
        <a:bodyPr/>
        <a:lstStyle/>
        <a:p>
          <a:pPr>
            <a:defRPr b="1"/>
          </a:pPr>
          <a:r>
            <a:rPr lang="en-US" b="1"/>
            <a:t>Local Legislation</a:t>
          </a:r>
          <a:endParaRPr lang="en-US"/>
        </a:p>
      </dgm:t>
    </dgm:pt>
    <dgm:pt modelId="{D44D667F-D185-4E04-88C0-1EE7A7335F9B}" type="parTrans" cxnId="{15458A85-4EA8-4F37-ACE1-37B11D13A94E}">
      <dgm:prSet/>
      <dgm:spPr/>
      <dgm:t>
        <a:bodyPr/>
        <a:lstStyle/>
        <a:p>
          <a:endParaRPr lang="en-US"/>
        </a:p>
      </dgm:t>
    </dgm:pt>
    <dgm:pt modelId="{4974FBE7-F85D-4456-9EC0-9A70EDDBB423}" type="sibTrans" cxnId="{15458A85-4EA8-4F37-ACE1-37B11D13A94E}">
      <dgm:prSet/>
      <dgm:spPr/>
      <dgm:t>
        <a:bodyPr/>
        <a:lstStyle/>
        <a:p>
          <a:endParaRPr lang="en-US"/>
        </a:p>
      </dgm:t>
    </dgm:pt>
    <dgm:pt modelId="{EA5D70EC-1CEE-4B00-9CD2-C1D7924F2DF9}">
      <dgm:prSet/>
      <dgm:spPr/>
      <dgm:t>
        <a:bodyPr/>
        <a:lstStyle/>
        <a:p>
          <a:pPr>
            <a:defRPr b="1"/>
          </a:pPr>
          <a:r>
            <a:rPr lang="en-US"/>
            <a:t>Below is the State of New Jersey Parkinson’s Disease Public Awareness and Education Act (2014).</a:t>
          </a:r>
        </a:p>
      </dgm:t>
    </dgm:pt>
    <dgm:pt modelId="{F66D9AF1-4A0F-45B2-9A98-4B924DD66A29}" type="parTrans" cxnId="{FF53FE6E-C2D1-4FFA-98FA-8A438E9BFBBE}">
      <dgm:prSet/>
      <dgm:spPr/>
      <dgm:t>
        <a:bodyPr/>
        <a:lstStyle/>
        <a:p>
          <a:endParaRPr lang="en-US"/>
        </a:p>
      </dgm:t>
    </dgm:pt>
    <dgm:pt modelId="{6D159CD1-AAF4-4F65-BD0C-B7D7A45D3DAF}" type="sibTrans" cxnId="{FF53FE6E-C2D1-4FFA-98FA-8A438E9BFBBE}">
      <dgm:prSet/>
      <dgm:spPr/>
      <dgm:t>
        <a:bodyPr/>
        <a:lstStyle/>
        <a:p>
          <a:endParaRPr lang="en-US"/>
        </a:p>
      </dgm:t>
    </dgm:pt>
    <dgm:pt modelId="{75446BA4-A81B-42EC-BB45-4F3C32BAAC9A}">
      <dgm:prSet/>
      <dgm:spPr/>
      <dgm:t>
        <a:bodyPr/>
        <a:lstStyle/>
        <a:p>
          <a:pPr>
            <a:defRPr b="1"/>
          </a:pPr>
          <a:r>
            <a:rPr lang="en-US"/>
            <a:t>The Legislature finds and declares that under the Parkinson’s Disease Public Awareness and Education Act</a:t>
          </a:r>
        </a:p>
      </dgm:t>
    </dgm:pt>
    <dgm:pt modelId="{D4FB6AB7-7E5F-4132-B416-0BD4128526B9}" type="parTrans" cxnId="{45A7D1E9-28E1-460B-847B-5CC35FCD7142}">
      <dgm:prSet/>
      <dgm:spPr/>
      <dgm:t>
        <a:bodyPr/>
        <a:lstStyle/>
        <a:p>
          <a:endParaRPr lang="en-US"/>
        </a:p>
      </dgm:t>
    </dgm:pt>
    <dgm:pt modelId="{A24557BF-60C3-4ADE-B1D9-ACEF54D38499}" type="sibTrans" cxnId="{45A7D1E9-28E1-460B-847B-5CC35FCD7142}">
      <dgm:prSet/>
      <dgm:spPr/>
      <dgm:t>
        <a:bodyPr/>
        <a:lstStyle/>
        <a:p>
          <a:endParaRPr lang="en-US"/>
        </a:p>
      </dgm:t>
    </dgm:pt>
    <dgm:pt modelId="{DFFD8A6A-AAEE-4CE9-B24A-37B3120A10F0}">
      <dgm:prSet/>
      <dgm:spPr/>
      <dgm:t>
        <a:bodyPr/>
        <a:lstStyle/>
        <a:p>
          <a:pPr>
            <a:defRPr b="1"/>
          </a:pPr>
          <a:r>
            <a:rPr lang="en-US" b="1"/>
            <a:t>National Legislation</a:t>
          </a:r>
          <a:endParaRPr lang="en-US"/>
        </a:p>
      </dgm:t>
    </dgm:pt>
    <dgm:pt modelId="{0783A0BE-0F65-4ECF-A17C-9F52A42BCA4E}" type="parTrans" cxnId="{8538BAA7-4AE2-4172-AF3D-CD8C116BCE84}">
      <dgm:prSet/>
      <dgm:spPr/>
      <dgm:t>
        <a:bodyPr/>
        <a:lstStyle/>
        <a:p>
          <a:endParaRPr lang="en-US"/>
        </a:p>
      </dgm:t>
    </dgm:pt>
    <dgm:pt modelId="{AD0499D2-8144-4B0A-B9DF-2340A45CB8AA}" type="sibTrans" cxnId="{8538BAA7-4AE2-4172-AF3D-CD8C116BCE84}">
      <dgm:prSet/>
      <dgm:spPr/>
      <dgm:t>
        <a:bodyPr/>
        <a:lstStyle/>
        <a:p>
          <a:endParaRPr lang="en-US"/>
        </a:p>
      </dgm:t>
    </dgm:pt>
    <dgm:pt modelId="{E208FC07-2DA2-4939-9F9E-E696BB323F92}">
      <dgm:prSet/>
      <dgm:spPr/>
      <dgm:t>
        <a:bodyPr/>
        <a:lstStyle/>
        <a:p>
          <a:pPr>
            <a:defRPr b="1"/>
          </a:pPr>
          <a:r>
            <a:rPr lang="en-US" dirty="0"/>
            <a:t>The National Plan to End Parkinson’s Disease is a breakthrough in the legislative process </a:t>
          </a:r>
          <a:r>
            <a:rPr lang="en-US" b="1" dirty="0"/>
            <a:t>signed into law on July 2, 2024, President Biden.</a:t>
          </a:r>
          <a:endParaRPr lang="en-US" dirty="0"/>
        </a:p>
      </dgm:t>
    </dgm:pt>
    <dgm:pt modelId="{686A450D-63C4-4214-A9F0-F1F8FBC8B3D5}" type="parTrans" cxnId="{0CE0C817-4420-4B49-BA77-4866757BDCD9}">
      <dgm:prSet/>
      <dgm:spPr/>
      <dgm:t>
        <a:bodyPr/>
        <a:lstStyle/>
        <a:p>
          <a:endParaRPr lang="en-US"/>
        </a:p>
      </dgm:t>
    </dgm:pt>
    <dgm:pt modelId="{1C525CFE-7C85-47E7-A950-974C1AA89C11}" type="sibTrans" cxnId="{0CE0C817-4420-4B49-BA77-4866757BDCD9}">
      <dgm:prSet/>
      <dgm:spPr/>
      <dgm:t>
        <a:bodyPr/>
        <a:lstStyle/>
        <a:p>
          <a:endParaRPr lang="en-US"/>
        </a:p>
      </dgm:t>
    </dgm:pt>
    <dgm:pt modelId="{43BA6271-7ED7-4429-BA25-3F542F0C1B80}" type="pres">
      <dgm:prSet presAssocID="{58EC9654-09CE-46AB-A453-181898DE374D}" presName="root" presStyleCnt="0">
        <dgm:presLayoutVars>
          <dgm:dir/>
          <dgm:resizeHandles val="exact"/>
        </dgm:presLayoutVars>
      </dgm:prSet>
      <dgm:spPr/>
    </dgm:pt>
    <dgm:pt modelId="{C09FCB5F-21BA-436B-B9CD-234B2C51BF95}" type="pres">
      <dgm:prSet presAssocID="{47E3C0F6-7247-47F9-8B32-E2CC0897FEEE}" presName="compNode" presStyleCnt="0"/>
      <dgm:spPr/>
    </dgm:pt>
    <dgm:pt modelId="{47671D6B-DC6D-47DC-9C9A-9B0219A829CB}" type="pres">
      <dgm:prSet presAssocID="{47E3C0F6-7247-47F9-8B32-E2CC0897FEE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70C02CE4-2C0E-4D37-A427-E1E1759B52B7}" type="pres">
      <dgm:prSet presAssocID="{47E3C0F6-7247-47F9-8B32-E2CC0897FEEE}" presName="iconSpace" presStyleCnt="0"/>
      <dgm:spPr/>
    </dgm:pt>
    <dgm:pt modelId="{A8174B83-5BC0-4DA2-A6FB-13A3672448D4}" type="pres">
      <dgm:prSet presAssocID="{47E3C0F6-7247-47F9-8B32-E2CC0897FEEE}" presName="parTx" presStyleLbl="revTx" presStyleIdx="0" presStyleCnt="10">
        <dgm:presLayoutVars>
          <dgm:chMax val="0"/>
          <dgm:chPref val="0"/>
        </dgm:presLayoutVars>
      </dgm:prSet>
      <dgm:spPr/>
    </dgm:pt>
    <dgm:pt modelId="{EAF4A807-492F-4EB8-AC93-A94DF41BA7B0}" type="pres">
      <dgm:prSet presAssocID="{47E3C0F6-7247-47F9-8B32-E2CC0897FEEE}" presName="txSpace" presStyleCnt="0"/>
      <dgm:spPr/>
    </dgm:pt>
    <dgm:pt modelId="{73A4EC07-9A06-4B68-BEFD-8F935F83A4C4}" type="pres">
      <dgm:prSet presAssocID="{47E3C0F6-7247-47F9-8B32-E2CC0897FEEE}" presName="desTx" presStyleLbl="revTx" presStyleIdx="1" presStyleCnt="10">
        <dgm:presLayoutVars/>
      </dgm:prSet>
      <dgm:spPr/>
    </dgm:pt>
    <dgm:pt modelId="{86269AA5-FDAF-40BA-9C65-B7F4DB624681}" type="pres">
      <dgm:prSet presAssocID="{4974FBE7-F85D-4456-9EC0-9A70EDDBB423}" presName="sibTrans" presStyleCnt="0"/>
      <dgm:spPr/>
    </dgm:pt>
    <dgm:pt modelId="{C1A7DD66-66CD-4D63-ACF3-B24F9CA339C6}" type="pres">
      <dgm:prSet presAssocID="{EA5D70EC-1CEE-4B00-9CD2-C1D7924F2DF9}" presName="compNode" presStyleCnt="0"/>
      <dgm:spPr/>
    </dgm:pt>
    <dgm:pt modelId="{8065DA68-44C4-458F-8DA7-2B4C6B57D190}" type="pres">
      <dgm:prSet presAssocID="{EA5D70EC-1CEE-4B00-9CD2-C1D7924F2DF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21103C73-79A7-427E-93BD-C5D13F417F5C}" type="pres">
      <dgm:prSet presAssocID="{EA5D70EC-1CEE-4B00-9CD2-C1D7924F2DF9}" presName="iconSpace" presStyleCnt="0"/>
      <dgm:spPr/>
    </dgm:pt>
    <dgm:pt modelId="{5FB6C66D-EBBF-48A4-9898-9BEEC26DB8C1}" type="pres">
      <dgm:prSet presAssocID="{EA5D70EC-1CEE-4B00-9CD2-C1D7924F2DF9}" presName="parTx" presStyleLbl="revTx" presStyleIdx="2" presStyleCnt="10">
        <dgm:presLayoutVars>
          <dgm:chMax val="0"/>
          <dgm:chPref val="0"/>
        </dgm:presLayoutVars>
      </dgm:prSet>
      <dgm:spPr/>
    </dgm:pt>
    <dgm:pt modelId="{731C885D-EA66-4964-9894-42D545664FC5}" type="pres">
      <dgm:prSet presAssocID="{EA5D70EC-1CEE-4B00-9CD2-C1D7924F2DF9}" presName="txSpace" presStyleCnt="0"/>
      <dgm:spPr/>
    </dgm:pt>
    <dgm:pt modelId="{940234C0-8DC3-4EA5-9923-FFC67FF9DF18}" type="pres">
      <dgm:prSet presAssocID="{EA5D70EC-1CEE-4B00-9CD2-C1D7924F2DF9}" presName="desTx" presStyleLbl="revTx" presStyleIdx="3" presStyleCnt="10">
        <dgm:presLayoutVars/>
      </dgm:prSet>
      <dgm:spPr/>
    </dgm:pt>
    <dgm:pt modelId="{DB8DA0BA-CC45-4E3E-AF1D-318D73D12603}" type="pres">
      <dgm:prSet presAssocID="{6D159CD1-AAF4-4F65-BD0C-B7D7A45D3DAF}" presName="sibTrans" presStyleCnt="0"/>
      <dgm:spPr/>
    </dgm:pt>
    <dgm:pt modelId="{4D3EE0F9-8E4A-4DF0-8E49-DDDFF3C5CA8E}" type="pres">
      <dgm:prSet presAssocID="{75446BA4-A81B-42EC-BB45-4F3C32BAAC9A}" presName="compNode" presStyleCnt="0"/>
      <dgm:spPr/>
    </dgm:pt>
    <dgm:pt modelId="{1F6E4372-67A6-4299-8B4E-A90F76B5C1AC}" type="pres">
      <dgm:prSet presAssocID="{75446BA4-A81B-42EC-BB45-4F3C32BAAC9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026ACF04-CABA-43F9-B243-DB4956D409BF}" type="pres">
      <dgm:prSet presAssocID="{75446BA4-A81B-42EC-BB45-4F3C32BAAC9A}" presName="iconSpace" presStyleCnt="0"/>
      <dgm:spPr/>
    </dgm:pt>
    <dgm:pt modelId="{A9EEAD88-60EA-40FE-BE3C-215115E6B695}" type="pres">
      <dgm:prSet presAssocID="{75446BA4-A81B-42EC-BB45-4F3C32BAAC9A}" presName="parTx" presStyleLbl="revTx" presStyleIdx="4" presStyleCnt="10">
        <dgm:presLayoutVars>
          <dgm:chMax val="0"/>
          <dgm:chPref val="0"/>
        </dgm:presLayoutVars>
      </dgm:prSet>
      <dgm:spPr/>
    </dgm:pt>
    <dgm:pt modelId="{7BE8E4CE-31CE-4B0E-91A5-8C94D38D3D6B}" type="pres">
      <dgm:prSet presAssocID="{75446BA4-A81B-42EC-BB45-4F3C32BAAC9A}" presName="txSpace" presStyleCnt="0"/>
      <dgm:spPr/>
    </dgm:pt>
    <dgm:pt modelId="{179D56D9-2D86-4BB8-A305-C75467F3DD65}" type="pres">
      <dgm:prSet presAssocID="{75446BA4-A81B-42EC-BB45-4F3C32BAAC9A}" presName="desTx" presStyleLbl="revTx" presStyleIdx="5" presStyleCnt="10">
        <dgm:presLayoutVars/>
      </dgm:prSet>
      <dgm:spPr/>
    </dgm:pt>
    <dgm:pt modelId="{7322C748-10FD-49AB-A396-9EE79BF0B930}" type="pres">
      <dgm:prSet presAssocID="{A24557BF-60C3-4ADE-B1D9-ACEF54D38499}" presName="sibTrans" presStyleCnt="0"/>
      <dgm:spPr/>
    </dgm:pt>
    <dgm:pt modelId="{2B10275B-7813-47D6-927B-39F159462625}" type="pres">
      <dgm:prSet presAssocID="{DFFD8A6A-AAEE-4CE9-B24A-37B3120A10F0}" presName="compNode" presStyleCnt="0"/>
      <dgm:spPr/>
    </dgm:pt>
    <dgm:pt modelId="{085A27BE-187E-4D07-B203-5B02301D528D}" type="pres">
      <dgm:prSet presAssocID="{DFFD8A6A-AAEE-4CE9-B24A-37B3120A10F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a:ext>
      </dgm:extLst>
    </dgm:pt>
    <dgm:pt modelId="{0F301766-CD83-4710-84A9-6E78E091C0CE}" type="pres">
      <dgm:prSet presAssocID="{DFFD8A6A-AAEE-4CE9-B24A-37B3120A10F0}" presName="iconSpace" presStyleCnt="0"/>
      <dgm:spPr/>
    </dgm:pt>
    <dgm:pt modelId="{0F20F647-96F2-4BBE-A4D4-912DFFDFF426}" type="pres">
      <dgm:prSet presAssocID="{DFFD8A6A-AAEE-4CE9-B24A-37B3120A10F0}" presName="parTx" presStyleLbl="revTx" presStyleIdx="6" presStyleCnt="10">
        <dgm:presLayoutVars>
          <dgm:chMax val="0"/>
          <dgm:chPref val="0"/>
        </dgm:presLayoutVars>
      </dgm:prSet>
      <dgm:spPr/>
    </dgm:pt>
    <dgm:pt modelId="{49F4D34C-ECA4-41CB-A50A-17105041653D}" type="pres">
      <dgm:prSet presAssocID="{DFFD8A6A-AAEE-4CE9-B24A-37B3120A10F0}" presName="txSpace" presStyleCnt="0"/>
      <dgm:spPr/>
    </dgm:pt>
    <dgm:pt modelId="{25136864-80A5-4CC7-A793-8C67A77D4FB2}" type="pres">
      <dgm:prSet presAssocID="{DFFD8A6A-AAEE-4CE9-B24A-37B3120A10F0}" presName="desTx" presStyleLbl="revTx" presStyleIdx="7" presStyleCnt="10">
        <dgm:presLayoutVars/>
      </dgm:prSet>
      <dgm:spPr/>
    </dgm:pt>
    <dgm:pt modelId="{3314DE62-D97A-434B-94AC-8D02DBEB0DB6}" type="pres">
      <dgm:prSet presAssocID="{AD0499D2-8144-4B0A-B9DF-2340A45CB8AA}" presName="sibTrans" presStyleCnt="0"/>
      <dgm:spPr/>
    </dgm:pt>
    <dgm:pt modelId="{8C02CC9B-FB8A-405D-BD3F-CF3853C68A88}" type="pres">
      <dgm:prSet presAssocID="{E208FC07-2DA2-4939-9F9E-E696BB323F92}" presName="compNode" presStyleCnt="0"/>
      <dgm:spPr/>
    </dgm:pt>
    <dgm:pt modelId="{4587379A-A58F-46B5-BA0A-71179DE6406B}" type="pres">
      <dgm:prSet presAssocID="{E208FC07-2DA2-4939-9F9E-E696BB323F92}" presName="iconRect" presStyleLbl="node1" presStyleIdx="4" presStyleCnt="5"/>
      <dgm:spPr>
        <a:ln>
          <a:noFill/>
        </a:ln>
      </dgm:spPr>
    </dgm:pt>
    <dgm:pt modelId="{CFA6117E-B987-4BD7-BA0B-AC07ED4C109D}" type="pres">
      <dgm:prSet presAssocID="{E208FC07-2DA2-4939-9F9E-E696BB323F92}" presName="iconSpace" presStyleCnt="0"/>
      <dgm:spPr/>
    </dgm:pt>
    <dgm:pt modelId="{0FB19D7B-61CA-46FC-B147-D0AFE14ED15E}" type="pres">
      <dgm:prSet presAssocID="{E208FC07-2DA2-4939-9F9E-E696BB323F92}" presName="parTx" presStyleLbl="revTx" presStyleIdx="8" presStyleCnt="10">
        <dgm:presLayoutVars>
          <dgm:chMax val="0"/>
          <dgm:chPref val="0"/>
        </dgm:presLayoutVars>
      </dgm:prSet>
      <dgm:spPr/>
    </dgm:pt>
    <dgm:pt modelId="{C04AE888-88A3-4554-82C9-18B193543C3D}" type="pres">
      <dgm:prSet presAssocID="{E208FC07-2DA2-4939-9F9E-E696BB323F92}" presName="txSpace" presStyleCnt="0"/>
      <dgm:spPr/>
    </dgm:pt>
    <dgm:pt modelId="{E5CE81D1-8563-4697-B982-C4DEA4741AD8}" type="pres">
      <dgm:prSet presAssocID="{E208FC07-2DA2-4939-9F9E-E696BB323F92}" presName="desTx" presStyleLbl="revTx" presStyleIdx="9" presStyleCnt="10">
        <dgm:presLayoutVars/>
      </dgm:prSet>
      <dgm:spPr/>
    </dgm:pt>
  </dgm:ptLst>
  <dgm:cxnLst>
    <dgm:cxn modelId="{D59E6D15-1961-4BF2-97F4-D30CF2252B5C}" type="presOf" srcId="{E208FC07-2DA2-4939-9F9E-E696BB323F92}" destId="{0FB19D7B-61CA-46FC-B147-D0AFE14ED15E}" srcOrd="0" destOrd="0" presId="urn:microsoft.com/office/officeart/2018/5/layout/CenteredIconLabelDescriptionList"/>
    <dgm:cxn modelId="{0CE0C817-4420-4B49-BA77-4866757BDCD9}" srcId="{58EC9654-09CE-46AB-A453-181898DE374D}" destId="{E208FC07-2DA2-4939-9F9E-E696BB323F92}" srcOrd="4" destOrd="0" parTransId="{686A450D-63C4-4214-A9F0-F1F8FBC8B3D5}" sibTransId="{1C525CFE-7C85-47E7-A950-974C1AA89C11}"/>
    <dgm:cxn modelId="{0FEA4631-60C6-46B2-8EA9-06E76CB4F4C5}" type="presOf" srcId="{75446BA4-A81B-42EC-BB45-4F3C32BAAC9A}" destId="{A9EEAD88-60EA-40FE-BE3C-215115E6B695}" srcOrd="0" destOrd="0" presId="urn:microsoft.com/office/officeart/2018/5/layout/CenteredIconLabelDescriptionList"/>
    <dgm:cxn modelId="{5931EB46-0DF3-4CF6-9EBE-3BB5AE1916D2}" type="presOf" srcId="{EA5D70EC-1CEE-4B00-9CD2-C1D7924F2DF9}" destId="{5FB6C66D-EBBF-48A4-9898-9BEEC26DB8C1}" srcOrd="0" destOrd="0" presId="urn:microsoft.com/office/officeart/2018/5/layout/CenteredIconLabelDescriptionList"/>
    <dgm:cxn modelId="{D12A5A6E-C177-499C-A8A4-EC7E837401DE}" type="presOf" srcId="{47E3C0F6-7247-47F9-8B32-E2CC0897FEEE}" destId="{A8174B83-5BC0-4DA2-A6FB-13A3672448D4}" srcOrd="0" destOrd="0" presId="urn:microsoft.com/office/officeart/2018/5/layout/CenteredIconLabelDescriptionList"/>
    <dgm:cxn modelId="{FF53FE6E-C2D1-4FFA-98FA-8A438E9BFBBE}" srcId="{58EC9654-09CE-46AB-A453-181898DE374D}" destId="{EA5D70EC-1CEE-4B00-9CD2-C1D7924F2DF9}" srcOrd="1" destOrd="0" parTransId="{F66D9AF1-4A0F-45B2-9A98-4B924DD66A29}" sibTransId="{6D159CD1-AAF4-4F65-BD0C-B7D7A45D3DAF}"/>
    <dgm:cxn modelId="{15458A85-4EA8-4F37-ACE1-37B11D13A94E}" srcId="{58EC9654-09CE-46AB-A453-181898DE374D}" destId="{47E3C0F6-7247-47F9-8B32-E2CC0897FEEE}" srcOrd="0" destOrd="0" parTransId="{D44D667F-D185-4E04-88C0-1EE7A7335F9B}" sibTransId="{4974FBE7-F85D-4456-9EC0-9A70EDDBB423}"/>
    <dgm:cxn modelId="{5ED84094-F846-45F2-BD6B-E8438D03B0F1}" type="presOf" srcId="{DFFD8A6A-AAEE-4CE9-B24A-37B3120A10F0}" destId="{0F20F647-96F2-4BBE-A4D4-912DFFDFF426}" srcOrd="0" destOrd="0" presId="urn:microsoft.com/office/officeart/2018/5/layout/CenteredIconLabelDescriptionList"/>
    <dgm:cxn modelId="{8538BAA7-4AE2-4172-AF3D-CD8C116BCE84}" srcId="{58EC9654-09CE-46AB-A453-181898DE374D}" destId="{DFFD8A6A-AAEE-4CE9-B24A-37B3120A10F0}" srcOrd="3" destOrd="0" parTransId="{0783A0BE-0F65-4ECF-A17C-9F52A42BCA4E}" sibTransId="{AD0499D2-8144-4B0A-B9DF-2340A45CB8AA}"/>
    <dgm:cxn modelId="{C27E1CD4-5370-49F0-AC42-5EAC976D7CC6}" type="presOf" srcId="{58EC9654-09CE-46AB-A453-181898DE374D}" destId="{43BA6271-7ED7-4429-BA25-3F542F0C1B80}" srcOrd="0" destOrd="0" presId="urn:microsoft.com/office/officeart/2018/5/layout/CenteredIconLabelDescriptionList"/>
    <dgm:cxn modelId="{45A7D1E9-28E1-460B-847B-5CC35FCD7142}" srcId="{58EC9654-09CE-46AB-A453-181898DE374D}" destId="{75446BA4-A81B-42EC-BB45-4F3C32BAAC9A}" srcOrd="2" destOrd="0" parTransId="{D4FB6AB7-7E5F-4132-B416-0BD4128526B9}" sibTransId="{A24557BF-60C3-4ADE-B1D9-ACEF54D38499}"/>
    <dgm:cxn modelId="{382ECA9C-7632-4B9C-80DB-695CF23AF2BE}" type="presParOf" srcId="{43BA6271-7ED7-4429-BA25-3F542F0C1B80}" destId="{C09FCB5F-21BA-436B-B9CD-234B2C51BF95}" srcOrd="0" destOrd="0" presId="urn:microsoft.com/office/officeart/2018/5/layout/CenteredIconLabelDescriptionList"/>
    <dgm:cxn modelId="{59654C03-9AF7-4839-B350-051995C128CF}" type="presParOf" srcId="{C09FCB5F-21BA-436B-B9CD-234B2C51BF95}" destId="{47671D6B-DC6D-47DC-9C9A-9B0219A829CB}" srcOrd="0" destOrd="0" presId="urn:microsoft.com/office/officeart/2018/5/layout/CenteredIconLabelDescriptionList"/>
    <dgm:cxn modelId="{AAEFF65E-234A-4203-AD24-9640EB2B9C15}" type="presParOf" srcId="{C09FCB5F-21BA-436B-B9CD-234B2C51BF95}" destId="{70C02CE4-2C0E-4D37-A427-E1E1759B52B7}" srcOrd="1" destOrd="0" presId="urn:microsoft.com/office/officeart/2018/5/layout/CenteredIconLabelDescriptionList"/>
    <dgm:cxn modelId="{59B5370E-7D1D-4621-BE9D-30B9F58AB764}" type="presParOf" srcId="{C09FCB5F-21BA-436B-B9CD-234B2C51BF95}" destId="{A8174B83-5BC0-4DA2-A6FB-13A3672448D4}" srcOrd="2" destOrd="0" presId="urn:microsoft.com/office/officeart/2018/5/layout/CenteredIconLabelDescriptionList"/>
    <dgm:cxn modelId="{91FE7A79-BE46-45A2-930E-C770DEDDE719}" type="presParOf" srcId="{C09FCB5F-21BA-436B-B9CD-234B2C51BF95}" destId="{EAF4A807-492F-4EB8-AC93-A94DF41BA7B0}" srcOrd="3" destOrd="0" presId="urn:microsoft.com/office/officeart/2018/5/layout/CenteredIconLabelDescriptionList"/>
    <dgm:cxn modelId="{89025C1F-1E22-438A-A432-38CCE7D30541}" type="presParOf" srcId="{C09FCB5F-21BA-436B-B9CD-234B2C51BF95}" destId="{73A4EC07-9A06-4B68-BEFD-8F935F83A4C4}" srcOrd="4" destOrd="0" presId="urn:microsoft.com/office/officeart/2018/5/layout/CenteredIconLabelDescriptionList"/>
    <dgm:cxn modelId="{24365BA5-9871-4280-BCB0-4BDBB715F8C4}" type="presParOf" srcId="{43BA6271-7ED7-4429-BA25-3F542F0C1B80}" destId="{86269AA5-FDAF-40BA-9C65-B7F4DB624681}" srcOrd="1" destOrd="0" presId="urn:microsoft.com/office/officeart/2018/5/layout/CenteredIconLabelDescriptionList"/>
    <dgm:cxn modelId="{1E8AA1EC-7A40-41FB-8C22-466C2DF06F6C}" type="presParOf" srcId="{43BA6271-7ED7-4429-BA25-3F542F0C1B80}" destId="{C1A7DD66-66CD-4D63-ACF3-B24F9CA339C6}" srcOrd="2" destOrd="0" presId="urn:microsoft.com/office/officeart/2018/5/layout/CenteredIconLabelDescriptionList"/>
    <dgm:cxn modelId="{B49C5D3F-494E-467D-B3BB-E137D410CDF6}" type="presParOf" srcId="{C1A7DD66-66CD-4D63-ACF3-B24F9CA339C6}" destId="{8065DA68-44C4-458F-8DA7-2B4C6B57D190}" srcOrd="0" destOrd="0" presId="urn:microsoft.com/office/officeart/2018/5/layout/CenteredIconLabelDescriptionList"/>
    <dgm:cxn modelId="{2E6ADC54-5C96-45AD-B293-A6FECFE48FAA}" type="presParOf" srcId="{C1A7DD66-66CD-4D63-ACF3-B24F9CA339C6}" destId="{21103C73-79A7-427E-93BD-C5D13F417F5C}" srcOrd="1" destOrd="0" presId="urn:microsoft.com/office/officeart/2018/5/layout/CenteredIconLabelDescriptionList"/>
    <dgm:cxn modelId="{79702490-1E2D-40BA-9F12-D98FB8DCB148}" type="presParOf" srcId="{C1A7DD66-66CD-4D63-ACF3-B24F9CA339C6}" destId="{5FB6C66D-EBBF-48A4-9898-9BEEC26DB8C1}" srcOrd="2" destOrd="0" presId="urn:microsoft.com/office/officeart/2018/5/layout/CenteredIconLabelDescriptionList"/>
    <dgm:cxn modelId="{89227735-CCFB-4915-8A01-1460493D0A69}" type="presParOf" srcId="{C1A7DD66-66CD-4D63-ACF3-B24F9CA339C6}" destId="{731C885D-EA66-4964-9894-42D545664FC5}" srcOrd="3" destOrd="0" presId="urn:microsoft.com/office/officeart/2018/5/layout/CenteredIconLabelDescriptionList"/>
    <dgm:cxn modelId="{F938A720-B2E7-43B5-AF42-1089193D932A}" type="presParOf" srcId="{C1A7DD66-66CD-4D63-ACF3-B24F9CA339C6}" destId="{940234C0-8DC3-4EA5-9923-FFC67FF9DF18}" srcOrd="4" destOrd="0" presId="urn:microsoft.com/office/officeart/2018/5/layout/CenteredIconLabelDescriptionList"/>
    <dgm:cxn modelId="{A879087C-2A78-4F01-A571-F9F01052CA4B}" type="presParOf" srcId="{43BA6271-7ED7-4429-BA25-3F542F0C1B80}" destId="{DB8DA0BA-CC45-4E3E-AF1D-318D73D12603}" srcOrd="3" destOrd="0" presId="urn:microsoft.com/office/officeart/2018/5/layout/CenteredIconLabelDescriptionList"/>
    <dgm:cxn modelId="{0DDF748E-9A9C-4266-88DB-59D3DAA4B581}" type="presParOf" srcId="{43BA6271-7ED7-4429-BA25-3F542F0C1B80}" destId="{4D3EE0F9-8E4A-4DF0-8E49-DDDFF3C5CA8E}" srcOrd="4" destOrd="0" presId="urn:microsoft.com/office/officeart/2018/5/layout/CenteredIconLabelDescriptionList"/>
    <dgm:cxn modelId="{BE7249C9-D81B-4987-8AC4-9FDE00BEB211}" type="presParOf" srcId="{4D3EE0F9-8E4A-4DF0-8E49-DDDFF3C5CA8E}" destId="{1F6E4372-67A6-4299-8B4E-A90F76B5C1AC}" srcOrd="0" destOrd="0" presId="urn:microsoft.com/office/officeart/2018/5/layout/CenteredIconLabelDescriptionList"/>
    <dgm:cxn modelId="{FB3BEA9E-DD0F-4C8F-B703-824BAEA531F4}" type="presParOf" srcId="{4D3EE0F9-8E4A-4DF0-8E49-DDDFF3C5CA8E}" destId="{026ACF04-CABA-43F9-B243-DB4956D409BF}" srcOrd="1" destOrd="0" presId="urn:microsoft.com/office/officeart/2018/5/layout/CenteredIconLabelDescriptionList"/>
    <dgm:cxn modelId="{E6A32617-6C60-48AE-B749-B5B0E2CC1B04}" type="presParOf" srcId="{4D3EE0F9-8E4A-4DF0-8E49-DDDFF3C5CA8E}" destId="{A9EEAD88-60EA-40FE-BE3C-215115E6B695}" srcOrd="2" destOrd="0" presId="urn:microsoft.com/office/officeart/2018/5/layout/CenteredIconLabelDescriptionList"/>
    <dgm:cxn modelId="{B05A88F5-6270-401C-980A-C5E7695ED35E}" type="presParOf" srcId="{4D3EE0F9-8E4A-4DF0-8E49-DDDFF3C5CA8E}" destId="{7BE8E4CE-31CE-4B0E-91A5-8C94D38D3D6B}" srcOrd="3" destOrd="0" presId="urn:microsoft.com/office/officeart/2018/5/layout/CenteredIconLabelDescriptionList"/>
    <dgm:cxn modelId="{3C960E12-D9DE-45F1-8A44-1982F204B6E2}" type="presParOf" srcId="{4D3EE0F9-8E4A-4DF0-8E49-DDDFF3C5CA8E}" destId="{179D56D9-2D86-4BB8-A305-C75467F3DD65}" srcOrd="4" destOrd="0" presId="urn:microsoft.com/office/officeart/2018/5/layout/CenteredIconLabelDescriptionList"/>
    <dgm:cxn modelId="{13BA198C-92B5-4729-A711-FF8180C7D1E3}" type="presParOf" srcId="{43BA6271-7ED7-4429-BA25-3F542F0C1B80}" destId="{7322C748-10FD-49AB-A396-9EE79BF0B930}" srcOrd="5" destOrd="0" presId="urn:microsoft.com/office/officeart/2018/5/layout/CenteredIconLabelDescriptionList"/>
    <dgm:cxn modelId="{CD9FEE53-7B8C-4131-85BA-1C44FFCEE7BF}" type="presParOf" srcId="{43BA6271-7ED7-4429-BA25-3F542F0C1B80}" destId="{2B10275B-7813-47D6-927B-39F159462625}" srcOrd="6" destOrd="0" presId="urn:microsoft.com/office/officeart/2018/5/layout/CenteredIconLabelDescriptionList"/>
    <dgm:cxn modelId="{67FC6195-0295-449F-871E-7BE25C84E173}" type="presParOf" srcId="{2B10275B-7813-47D6-927B-39F159462625}" destId="{085A27BE-187E-4D07-B203-5B02301D528D}" srcOrd="0" destOrd="0" presId="urn:microsoft.com/office/officeart/2018/5/layout/CenteredIconLabelDescriptionList"/>
    <dgm:cxn modelId="{E9FA96BD-5709-4A86-9270-6708ED9566E2}" type="presParOf" srcId="{2B10275B-7813-47D6-927B-39F159462625}" destId="{0F301766-CD83-4710-84A9-6E78E091C0CE}" srcOrd="1" destOrd="0" presId="urn:microsoft.com/office/officeart/2018/5/layout/CenteredIconLabelDescriptionList"/>
    <dgm:cxn modelId="{B898BE0A-1DA2-4B77-8812-5F9ADCC4DD80}" type="presParOf" srcId="{2B10275B-7813-47D6-927B-39F159462625}" destId="{0F20F647-96F2-4BBE-A4D4-912DFFDFF426}" srcOrd="2" destOrd="0" presId="urn:microsoft.com/office/officeart/2018/5/layout/CenteredIconLabelDescriptionList"/>
    <dgm:cxn modelId="{CD551A26-4594-4984-BF0B-7B2DC21FF326}" type="presParOf" srcId="{2B10275B-7813-47D6-927B-39F159462625}" destId="{49F4D34C-ECA4-41CB-A50A-17105041653D}" srcOrd="3" destOrd="0" presId="urn:microsoft.com/office/officeart/2018/5/layout/CenteredIconLabelDescriptionList"/>
    <dgm:cxn modelId="{82960EDA-0075-4AAA-A7AB-F6C8813E5E41}" type="presParOf" srcId="{2B10275B-7813-47D6-927B-39F159462625}" destId="{25136864-80A5-4CC7-A793-8C67A77D4FB2}" srcOrd="4" destOrd="0" presId="urn:microsoft.com/office/officeart/2018/5/layout/CenteredIconLabelDescriptionList"/>
    <dgm:cxn modelId="{58F60BE8-3D4A-4FDB-801F-E047E5AC7A06}" type="presParOf" srcId="{43BA6271-7ED7-4429-BA25-3F542F0C1B80}" destId="{3314DE62-D97A-434B-94AC-8D02DBEB0DB6}" srcOrd="7" destOrd="0" presId="urn:microsoft.com/office/officeart/2018/5/layout/CenteredIconLabelDescriptionList"/>
    <dgm:cxn modelId="{487DCD65-9921-4D96-B461-EB486F0CF129}" type="presParOf" srcId="{43BA6271-7ED7-4429-BA25-3F542F0C1B80}" destId="{8C02CC9B-FB8A-405D-BD3F-CF3853C68A88}" srcOrd="8" destOrd="0" presId="urn:microsoft.com/office/officeart/2018/5/layout/CenteredIconLabelDescriptionList"/>
    <dgm:cxn modelId="{8A2EF1E7-691F-42C5-99DF-FAC2D71DB67B}" type="presParOf" srcId="{8C02CC9B-FB8A-405D-BD3F-CF3853C68A88}" destId="{4587379A-A58F-46B5-BA0A-71179DE6406B}" srcOrd="0" destOrd="0" presId="urn:microsoft.com/office/officeart/2018/5/layout/CenteredIconLabelDescriptionList"/>
    <dgm:cxn modelId="{AC670F13-DD1B-4693-A6E6-D1F48C131A4F}" type="presParOf" srcId="{8C02CC9B-FB8A-405D-BD3F-CF3853C68A88}" destId="{CFA6117E-B987-4BD7-BA0B-AC07ED4C109D}" srcOrd="1" destOrd="0" presId="urn:microsoft.com/office/officeart/2018/5/layout/CenteredIconLabelDescriptionList"/>
    <dgm:cxn modelId="{6971F876-6D2E-4AB9-B635-5DB32795A6A0}" type="presParOf" srcId="{8C02CC9B-FB8A-405D-BD3F-CF3853C68A88}" destId="{0FB19D7B-61CA-46FC-B147-D0AFE14ED15E}" srcOrd="2" destOrd="0" presId="urn:microsoft.com/office/officeart/2018/5/layout/CenteredIconLabelDescriptionList"/>
    <dgm:cxn modelId="{96363CAC-1A6D-4145-8AEB-41D2E52D0922}" type="presParOf" srcId="{8C02CC9B-FB8A-405D-BD3F-CF3853C68A88}" destId="{C04AE888-88A3-4554-82C9-18B193543C3D}" srcOrd="3" destOrd="0" presId="urn:microsoft.com/office/officeart/2018/5/layout/CenteredIconLabelDescriptionList"/>
    <dgm:cxn modelId="{5922C7EF-5296-4E1D-9459-541BF11062C2}" type="presParOf" srcId="{8C02CC9B-FB8A-405D-BD3F-CF3853C68A88}" destId="{E5CE81D1-8563-4697-B982-C4DEA4741AD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29A8D5-B3B7-41A4-99C6-FE9CF59C8D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8BED25-941E-4BBA-8AC8-7D4BBF7D905F}">
      <dgm:prSet/>
      <dgm:spPr/>
      <dgm:t>
        <a:bodyPr/>
        <a:lstStyle/>
        <a:p>
          <a:r>
            <a:rPr lang="en-US" b="1" dirty="0"/>
            <a:t>The American Parkinson Disease Association</a:t>
          </a:r>
          <a:endParaRPr lang="en-US" dirty="0"/>
        </a:p>
      </dgm:t>
    </dgm:pt>
    <dgm:pt modelId="{FE2CC5C4-99E4-4CB6-9FDC-5E282680428F}" type="parTrans" cxnId="{BBA100CD-6DFA-4141-B0F7-F5A840E551A5}">
      <dgm:prSet/>
      <dgm:spPr/>
      <dgm:t>
        <a:bodyPr/>
        <a:lstStyle/>
        <a:p>
          <a:endParaRPr lang="en-US"/>
        </a:p>
      </dgm:t>
    </dgm:pt>
    <dgm:pt modelId="{F40F4BB2-8A6B-4773-B8B0-E5F4D4449D1E}" type="sibTrans" cxnId="{BBA100CD-6DFA-4141-B0F7-F5A840E551A5}">
      <dgm:prSet/>
      <dgm:spPr/>
      <dgm:t>
        <a:bodyPr/>
        <a:lstStyle/>
        <a:p>
          <a:endParaRPr lang="en-US"/>
        </a:p>
      </dgm:t>
    </dgm:pt>
    <dgm:pt modelId="{E84E03F6-5709-4FA9-9E4E-2C729F59CBCA}">
      <dgm:prSet/>
      <dgm:spPr/>
      <dgm:t>
        <a:bodyPr/>
        <a:lstStyle/>
        <a:p>
          <a:r>
            <a:rPr lang="en-US" b="1"/>
            <a:t>https://www.apdaparkinson.org/</a:t>
          </a:r>
          <a:endParaRPr lang="en-US"/>
        </a:p>
      </dgm:t>
    </dgm:pt>
    <dgm:pt modelId="{BEDD1129-664E-475A-9815-54A550989D7F}" type="parTrans" cxnId="{1CABBDD3-0B99-453D-9277-20F88BFC41A4}">
      <dgm:prSet/>
      <dgm:spPr/>
      <dgm:t>
        <a:bodyPr/>
        <a:lstStyle/>
        <a:p>
          <a:endParaRPr lang="en-US"/>
        </a:p>
      </dgm:t>
    </dgm:pt>
    <dgm:pt modelId="{FB9873FC-CAD7-48DF-8B4E-D5B9F2BA7025}" type="sibTrans" cxnId="{1CABBDD3-0B99-453D-9277-20F88BFC41A4}">
      <dgm:prSet/>
      <dgm:spPr/>
      <dgm:t>
        <a:bodyPr/>
        <a:lstStyle/>
        <a:p>
          <a:endParaRPr lang="en-US"/>
        </a:p>
      </dgm:t>
    </dgm:pt>
    <dgm:pt modelId="{41A3120C-6899-4FE2-AFE9-6A7FB747822F}">
      <dgm:prSet/>
      <dgm:spPr/>
      <dgm:t>
        <a:bodyPr/>
        <a:lstStyle/>
        <a:p>
          <a:r>
            <a:rPr lang="en-US" b="1"/>
            <a:t>Parkinson’s Foundation</a:t>
          </a:r>
          <a:endParaRPr lang="en-US"/>
        </a:p>
      </dgm:t>
    </dgm:pt>
    <dgm:pt modelId="{372E5D4F-00EE-49E5-AD17-9B18D2F438E9}" type="parTrans" cxnId="{7B5067A9-B40C-443A-8E5D-839805023B0E}">
      <dgm:prSet/>
      <dgm:spPr/>
      <dgm:t>
        <a:bodyPr/>
        <a:lstStyle/>
        <a:p>
          <a:endParaRPr lang="en-US"/>
        </a:p>
      </dgm:t>
    </dgm:pt>
    <dgm:pt modelId="{7082C9D8-13D1-4475-A1DB-73BC7B980646}" type="sibTrans" cxnId="{7B5067A9-B40C-443A-8E5D-839805023B0E}">
      <dgm:prSet/>
      <dgm:spPr/>
      <dgm:t>
        <a:bodyPr/>
        <a:lstStyle/>
        <a:p>
          <a:endParaRPr lang="en-US"/>
        </a:p>
      </dgm:t>
    </dgm:pt>
    <dgm:pt modelId="{55C0FC0D-D39F-4272-81B1-64AE2F104C78}">
      <dgm:prSet/>
      <dgm:spPr/>
      <dgm:t>
        <a:bodyPr/>
        <a:lstStyle/>
        <a:p>
          <a:r>
            <a:rPr lang="en-US" b="1"/>
            <a:t>https://www.parkinson.org</a:t>
          </a:r>
          <a:endParaRPr lang="en-US"/>
        </a:p>
      </dgm:t>
    </dgm:pt>
    <dgm:pt modelId="{0EABF3C8-1D46-41B7-A37A-2A720F4DB9A6}" type="parTrans" cxnId="{B2EA71BA-DF14-4A1C-B6B6-3E07D88364B8}">
      <dgm:prSet/>
      <dgm:spPr/>
      <dgm:t>
        <a:bodyPr/>
        <a:lstStyle/>
        <a:p>
          <a:endParaRPr lang="en-US"/>
        </a:p>
      </dgm:t>
    </dgm:pt>
    <dgm:pt modelId="{F7910C61-56A0-4440-9074-B9D08431B872}" type="sibTrans" cxnId="{B2EA71BA-DF14-4A1C-B6B6-3E07D88364B8}">
      <dgm:prSet/>
      <dgm:spPr/>
      <dgm:t>
        <a:bodyPr/>
        <a:lstStyle/>
        <a:p>
          <a:endParaRPr lang="en-US"/>
        </a:p>
      </dgm:t>
    </dgm:pt>
    <dgm:pt modelId="{F8F6C583-7B17-466D-B89D-BE3D488ACAF8}">
      <dgm:prSet/>
      <dgm:spPr/>
      <dgm:t>
        <a:bodyPr/>
        <a:lstStyle/>
        <a:p>
          <a:r>
            <a:rPr lang="en-US" b="1"/>
            <a:t>Michael J. Fox Foundation </a:t>
          </a:r>
          <a:endParaRPr lang="en-US"/>
        </a:p>
      </dgm:t>
    </dgm:pt>
    <dgm:pt modelId="{53337B10-D3AE-4DDB-9269-F0A0142630FC}" type="parTrans" cxnId="{399C4684-80B9-4D27-9214-07F13B3A4E25}">
      <dgm:prSet/>
      <dgm:spPr/>
      <dgm:t>
        <a:bodyPr/>
        <a:lstStyle/>
        <a:p>
          <a:endParaRPr lang="en-US"/>
        </a:p>
      </dgm:t>
    </dgm:pt>
    <dgm:pt modelId="{98FFAE6C-5B9C-400C-813F-A711BEFCEA51}" type="sibTrans" cxnId="{399C4684-80B9-4D27-9214-07F13B3A4E25}">
      <dgm:prSet/>
      <dgm:spPr/>
      <dgm:t>
        <a:bodyPr/>
        <a:lstStyle/>
        <a:p>
          <a:endParaRPr lang="en-US"/>
        </a:p>
      </dgm:t>
    </dgm:pt>
    <dgm:pt modelId="{051A698D-7B57-467C-997E-98457CF28FDD}">
      <dgm:prSet/>
      <dgm:spPr/>
      <dgm:t>
        <a:bodyPr/>
        <a:lstStyle/>
        <a:p>
          <a:r>
            <a:rPr lang="en-US" dirty="0"/>
            <a:t>https://www.michaeljfox.org</a:t>
          </a:r>
        </a:p>
      </dgm:t>
    </dgm:pt>
    <dgm:pt modelId="{1D08DE09-9AC0-492B-9ECE-DEBEF1F8437A}" type="parTrans" cxnId="{1B307717-4460-4DE6-BCAE-A726E8FF1DA1}">
      <dgm:prSet/>
      <dgm:spPr/>
      <dgm:t>
        <a:bodyPr/>
        <a:lstStyle/>
        <a:p>
          <a:endParaRPr lang="en-US"/>
        </a:p>
      </dgm:t>
    </dgm:pt>
    <dgm:pt modelId="{E08C0F21-F5D8-4172-8185-7729E97E8A44}" type="sibTrans" cxnId="{1B307717-4460-4DE6-BCAE-A726E8FF1DA1}">
      <dgm:prSet/>
      <dgm:spPr/>
      <dgm:t>
        <a:bodyPr/>
        <a:lstStyle/>
        <a:p>
          <a:endParaRPr lang="en-US"/>
        </a:p>
      </dgm:t>
    </dgm:pt>
    <dgm:pt modelId="{622451A6-E524-4654-9278-28D6CF581357}">
      <dgm:prSet/>
      <dgm:spPr/>
      <dgm:t>
        <a:bodyPr/>
        <a:lstStyle/>
        <a:p>
          <a:r>
            <a:rPr lang="en-US" b="0" i="0" dirty="0" err="1"/>
            <a:t>TogetherForSharon</a:t>
          </a:r>
          <a:r>
            <a:rPr lang="en-US" b="0" i="0" dirty="0"/>
            <a:t>® </a:t>
          </a:r>
          <a:endParaRPr lang="en-US" dirty="0"/>
        </a:p>
      </dgm:t>
    </dgm:pt>
    <dgm:pt modelId="{B47046F4-E322-46A5-BF0D-02D56D3FAC44}" type="parTrans" cxnId="{B8A8A2A5-5E74-4246-891B-626D4699DB68}">
      <dgm:prSet/>
      <dgm:spPr/>
      <dgm:t>
        <a:bodyPr/>
        <a:lstStyle/>
        <a:p>
          <a:endParaRPr lang="en-US"/>
        </a:p>
      </dgm:t>
    </dgm:pt>
    <dgm:pt modelId="{8881D377-A884-4E98-82FF-2D6806115C39}" type="sibTrans" cxnId="{B8A8A2A5-5E74-4246-891B-626D4699DB68}">
      <dgm:prSet/>
      <dgm:spPr/>
      <dgm:t>
        <a:bodyPr/>
        <a:lstStyle/>
        <a:p>
          <a:endParaRPr lang="en-US"/>
        </a:p>
      </dgm:t>
    </dgm:pt>
    <dgm:pt modelId="{C257E0C1-9CA4-489C-A33A-E48E34B081BA}">
      <dgm:prSet/>
      <dgm:spPr/>
      <dgm:t>
        <a:bodyPr/>
        <a:lstStyle/>
        <a:p>
          <a:r>
            <a:rPr lang="en-US" dirty="0"/>
            <a:t>https://www.togetherforsharon.com/</a:t>
          </a:r>
        </a:p>
      </dgm:t>
    </dgm:pt>
    <dgm:pt modelId="{A3A114A4-8F3A-4BB3-A34B-9312D5A8F3E4}" type="parTrans" cxnId="{387179F5-5AFA-4CC2-8189-0BC44F012654}">
      <dgm:prSet/>
      <dgm:spPr/>
      <dgm:t>
        <a:bodyPr/>
        <a:lstStyle/>
        <a:p>
          <a:endParaRPr lang="en-US"/>
        </a:p>
      </dgm:t>
    </dgm:pt>
    <dgm:pt modelId="{9CB00909-5B2C-4C7B-9D01-9A541C6C7026}" type="sibTrans" cxnId="{387179F5-5AFA-4CC2-8189-0BC44F012654}">
      <dgm:prSet/>
      <dgm:spPr/>
      <dgm:t>
        <a:bodyPr/>
        <a:lstStyle/>
        <a:p>
          <a:endParaRPr lang="en-US"/>
        </a:p>
      </dgm:t>
    </dgm:pt>
    <dgm:pt modelId="{2E9A1AD7-E6C0-4153-9D2A-41D9DD70113A}" type="pres">
      <dgm:prSet presAssocID="{AC29A8D5-B3B7-41A4-99C6-FE9CF59C8D33}" presName="linear" presStyleCnt="0">
        <dgm:presLayoutVars>
          <dgm:animLvl val="lvl"/>
          <dgm:resizeHandles val="exact"/>
        </dgm:presLayoutVars>
      </dgm:prSet>
      <dgm:spPr/>
    </dgm:pt>
    <dgm:pt modelId="{6E3DA878-1556-41CC-9A12-AAF883B22574}" type="pres">
      <dgm:prSet presAssocID="{622451A6-E524-4654-9278-28D6CF581357}" presName="parentText" presStyleLbl="node1" presStyleIdx="0" presStyleCnt="4">
        <dgm:presLayoutVars>
          <dgm:chMax val="0"/>
          <dgm:bulletEnabled val="1"/>
        </dgm:presLayoutVars>
      </dgm:prSet>
      <dgm:spPr/>
    </dgm:pt>
    <dgm:pt modelId="{2814F867-A8C7-4DC8-8469-0D557290F9DF}" type="pres">
      <dgm:prSet presAssocID="{622451A6-E524-4654-9278-28D6CF581357}" presName="childText" presStyleLbl="revTx" presStyleIdx="0" presStyleCnt="4">
        <dgm:presLayoutVars>
          <dgm:bulletEnabled val="1"/>
        </dgm:presLayoutVars>
      </dgm:prSet>
      <dgm:spPr/>
    </dgm:pt>
    <dgm:pt modelId="{11F48708-08C4-4794-9636-B603DD68436B}" type="pres">
      <dgm:prSet presAssocID="{F18BED25-941E-4BBA-8AC8-7D4BBF7D905F}" presName="parentText" presStyleLbl="node1" presStyleIdx="1" presStyleCnt="4">
        <dgm:presLayoutVars>
          <dgm:chMax val="0"/>
          <dgm:bulletEnabled val="1"/>
        </dgm:presLayoutVars>
      </dgm:prSet>
      <dgm:spPr/>
    </dgm:pt>
    <dgm:pt modelId="{AE28B4E4-30E9-4939-87BA-826AFBA88358}" type="pres">
      <dgm:prSet presAssocID="{F18BED25-941E-4BBA-8AC8-7D4BBF7D905F}" presName="childText" presStyleLbl="revTx" presStyleIdx="1" presStyleCnt="4">
        <dgm:presLayoutVars>
          <dgm:bulletEnabled val="1"/>
        </dgm:presLayoutVars>
      </dgm:prSet>
      <dgm:spPr/>
    </dgm:pt>
    <dgm:pt modelId="{86D2C444-7761-4832-961D-6311AC121C68}" type="pres">
      <dgm:prSet presAssocID="{41A3120C-6899-4FE2-AFE9-6A7FB747822F}" presName="parentText" presStyleLbl="node1" presStyleIdx="2" presStyleCnt="4">
        <dgm:presLayoutVars>
          <dgm:chMax val="0"/>
          <dgm:bulletEnabled val="1"/>
        </dgm:presLayoutVars>
      </dgm:prSet>
      <dgm:spPr/>
    </dgm:pt>
    <dgm:pt modelId="{5796B780-E921-4228-8A04-EF330FE12385}" type="pres">
      <dgm:prSet presAssocID="{41A3120C-6899-4FE2-AFE9-6A7FB747822F}" presName="childText" presStyleLbl="revTx" presStyleIdx="2" presStyleCnt="4">
        <dgm:presLayoutVars>
          <dgm:bulletEnabled val="1"/>
        </dgm:presLayoutVars>
      </dgm:prSet>
      <dgm:spPr/>
    </dgm:pt>
    <dgm:pt modelId="{E839BB69-BE4C-48A0-80DD-45F32796DFD7}" type="pres">
      <dgm:prSet presAssocID="{F8F6C583-7B17-466D-B89D-BE3D488ACAF8}" presName="parentText" presStyleLbl="node1" presStyleIdx="3" presStyleCnt="4">
        <dgm:presLayoutVars>
          <dgm:chMax val="0"/>
          <dgm:bulletEnabled val="1"/>
        </dgm:presLayoutVars>
      </dgm:prSet>
      <dgm:spPr/>
    </dgm:pt>
    <dgm:pt modelId="{42D16FD0-C3AB-420C-9106-E29364BA67A0}" type="pres">
      <dgm:prSet presAssocID="{F8F6C583-7B17-466D-B89D-BE3D488ACAF8}" presName="childText" presStyleLbl="revTx" presStyleIdx="3" presStyleCnt="4">
        <dgm:presLayoutVars>
          <dgm:bulletEnabled val="1"/>
        </dgm:presLayoutVars>
      </dgm:prSet>
      <dgm:spPr/>
    </dgm:pt>
  </dgm:ptLst>
  <dgm:cxnLst>
    <dgm:cxn modelId="{EC9A5506-0FD9-4E44-BF51-54826EB0D16B}" type="presOf" srcId="{C257E0C1-9CA4-489C-A33A-E48E34B081BA}" destId="{2814F867-A8C7-4DC8-8469-0D557290F9DF}" srcOrd="0" destOrd="0" presId="urn:microsoft.com/office/officeart/2005/8/layout/vList2"/>
    <dgm:cxn modelId="{1B307717-4460-4DE6-BCAE-A726E8FF1DA1}" srcId="{F8F6C583-7B17-466D-B89D-BE3D488ACAF8}" destId="{051A698D-7B57-467C-997E-98457CF28FDD}" srcOrd="0" destOrd="0" parTransId="{1D08DE09-9AC0-492B-9ECE-DEBEF1F8437A}" sibTransId="{E08C0F21-F5D8-4172-8185-7729E97E8A44}"/>
    <dgm:cxn modelId="{F036432B-2498-44F5-B1CC-B0B675CA4967}" type="presOf" srcId="{E84E03F6-5709-4FA9-9E4E-2C729F59CBCA}" destId="{AE28B4E4-30E9-4939-87BA-826AFBA88358}" srcOrd="0" destOrd="0" presId="urn:microsoft.com/office/officeart/2005/8/layout/vList2"/>
    <dgm:cxn modelId="{8E8C8F5E-68AA-46C4-A27F-CE34049F4B4F}" type="presOf" srcId="{051A698D-7B57-467C-997E-98457CF28FDD}" destId="{42D16FD0-C3AB-420C-9106-E29364BA67A0}" srcOrd="0" destOrd="0" presId="urn:microsoft.com/office/officeart/2005/8/layout/vList2"/>
    <dgm:cxn modelId="{399C4684-80B9-4D27-9214-07F13B3A4E25}" srcId="{AC29A8D5-B3B7-41A4-99C6-FE9CF59C8D33}" destId="{F8F6C583-7B17-466D-B89D-BE3D488ACAF8}" srcOrd="3" destOrd="0" parTransId="{53337B10-D3AE-4DDB-9269-F0A0142630FC}" sibTransId="{98FFAE6C-5B9C-400C-813F-A711BEFCEA51}"/>
    <dgm:cxn modelId="{214D4B8F-441E-49B7-8A9A-3A749F67963A}" type="presOf" srcId="{622451A6-E524-4654-9278-28D6CF581357}" destId="{6E3DA878-1556-41CC-9A12-AAF883B22574}" srcOrd="0" destOrd="0" presId="urn:microsoft.com/office/officeart/2005/8/layout/vList2"/>
    <dgm:cxn modelId="{DF08D996-5B3E-4689-B321-C5ADD3C58353}" type="presOf" srcId="{41A3120C-6899-4FE2-AFE9-6A7FB747822F}" destId="{86D2C444-7761-4832-961D-6311AC121C68}" srcOrd="0" destOrd="0" presId="urn:microsoft.com/office/officeart/2005/8/layout/vList2"/>
    <dgm:cxn modelId="{3E2CF5A2-3558-438B-8507-BB57FF0684D0}" type="presOf" srcId="{AC29A8D5-B3B7-41A4-99C6-FE9CF59C8D33}" destId="{2E9A1AD7-E6C0-4153-9D2A-41D9DD70113A}" srcOrd="0" destOrd="0" presId="urn:microsoft.com/office/officeart/2005/8/layout/vList2"/>
    <dgm:cxn modelId="{B8A8A2A5-5E74-4246-891B-626D4699DB68}" srcId="{AC29A8D5-B3B7-41A4-99C6-FE9CF59C8D33}" destId="{622451A6-E524-4654-9278-28D6CF581357}" srcOrd="0" destOrd="0" parTransId="{B47046F4-E322-46A5-BF0D-02D56D3FAC44}" sibTransId="{8881D377-A884-4E98-82FF-2D6806115C39}"/>
    <dgm:cxn modelId="{7B5067A9-B40C-443A-8E5D-839805023B0E}" srcId="{AC29A8D5-B3B7-41A4-99C6-FE9CF59C8D33}" destId="{41A3120C-6899-4FE2-AFE9-6A7FB747822F}" srcOrd="2" destOrd="0" parTransId="{372E5D4F-00EE-49E5-AD17-9B18D2F438E9}" sibTransId="{7082C9D8-13D1-4475-A1DB-73BC7B980646}"/>
    <dgm:cxn modelId="{B2EA71BA-DF14-4A1C-B6B6-3E07D88364B8}" srcId="{41A3120C-6899-4FE2-AFE9-6A7FB747822F}" destId="{55C0FC0D-D39F-4272-81B1-64AE2F104C78}" srcOrd="0" destOrd="0" parTransId="{0EABF3C8-1D46-41B7-A37A-2A720F4DB9A6}" sibTransId="{F7910C61-56A0-4440-9074-B9D08431B872}"/>
    <dgm:cxn modelId="{BBA100CD-6DFA-4141-B0F7-F5A840E551A5}" srcId="{AC29A8D5-B3B7-41A4-99C6-FE9CF59C8D33}" destId="{F18BED25-941E-4BBA-8AC8-7D4BBF7D905F}" srcOrd="1" destOrd="0" parTransId="{FE2CC5C4-99E4-4CB6-9FDC-5E282680428F}" sibTransId="{F40F4BB2-8A6B-4773-B8B0-E5F4D4449D1E}"/>
    <dgm:cxn modelId="{BB8EE3D0-5ED4-4E14-BDD8-C04BD7EFBCA4}" type="presOf" srcId="{F18BED25-941E-4BBA-8AC8-7D4BBF7D905F}" destId="{11F48708-08C4-4794-9636-B603DD68436B}" srcOrd="0" destOrd="0" presId="urn:microsoft.com/office/officeart/2005/8/layout/vList2"/>
    <dgm:cxn modelId="{1CABBDD3-0B99-453D-9277-20F88BFC41A4}" srcId="{F18BED25-941E-4BBA-8AC8-7D4BBF7D905F}" destId="{E84E03F6-5709-4FA9-9E4E-2C729F59CBCA}" srcOrd="0" destOrd="0" parTransId="{BEDD1129-664E-475A-9815-54A550989D7F}" sibTransId="{FB9873FC-CAD7-48DF-8B4E-D5B9F2BA7025}"/>
    <dgm:cxn modelId="{DC8B92DE-205E-49FF-85CA-0A604058A25A}" type="presOf" srcId="{55C0FC0D-D39F-4272-81B1-64AE2F104C78}" destId="{5796B780-E921-4228-8A04-EF330FE12385}" srcOrd="0" destOrd="0" presId="urn:microsoft.com/office/officeart/2005/8/layout/vList2"/>
    <dgm:cxn modelId="{387179F5-5AFA-4CC2-8189-0BC44F012654}" srcId="{622451A6-E524-4654-9278-28D6CF581357}" destId="{C257E0C1-9CA4-489C-A33A-E48E34B081BA}" srcOrd="0" destOrd="0" parTransId="{A3A114A4-8F3A-4BB3-A34B-9312D5A8F3E4}" sibTransId="{9CB00909-5B2C-4C7B-9D01-9A541C6C7026}"/>
    <dgm:cxn modelId="{02E633FF-8B87-43EB-A35E-C823E9AD3987}" type="presOf" srcId="{F8F6C583-7B17-466D-B89D-BE3D488ACAF8}" destId="{E839BB69-BE4C-48A0-80DD-45F32796DFD7}" srcOrd="0" destOrd="0" presId="urn:microsoft.com/office/officeart/2005/8/layout/vList2"/>
    <dgm:cxn modelId="{D460594D-F849-4283-9FA8-CD9F05AB84C5}" type="presParOf" srcId="{2E9A1AD7-E6C0-4153-9D2A-41D9DD70113A}" destId="{6E3DA878-1556-41CC-9A12-AAF883B22574}" srcOrd="0" destOrd="0" presId="urn:microsoft.com/office/officeart/2005/8/layout/vList2"/>
    <dgm:cxn modelId="{69BAC8F2-DC5E-41D9-A6E3-7FADA87307A8}" type="presParOf" srcId="{2E9A1AD7-E6C0-4153-9D2A-41D9DD70113A}" destId="{2814F867-A8C7-4DC8-8469-0D557290F9DF}" srcOrd="1" destOrd="0" presId="urn:microsoft.com/office/officeart/2005/8/layout/vList2"/>
    <dgm:cxn modelId="{2A482942-6972-4F07-ABD9-4AB51C2054AD}" type="presParOf" srcId="{2E9A1AD7-E6C0-4153-9D2A-41D9DD70113A}" destId="{11F48708-08C4-4794-9636-B603DD68436B}" srcOrd="2" destOrd="0" presId="urn:microsoft.com/office/officeart/2005/8/layout/vList2"/>
    <dgm:cxn modelId="{591C6804-54F1-4743-8328-887F0CE25566}" type="presParOf" srcId="{2E9A1AD7-E6C0-4153-9D2A-41D9DD70113A}" destId="{AE28B4E4-30E9-4939-87BA-826AFBA88358}" srcOrd="3" destOrd="0" presId="urn:microsoft.com/office/officeart/2005/8/layout/vList2"/>
    <dgm:cxn modelId="{B74CB364-1954-47DE-925F-F9EC4B9D0075}" type="presParOf" srcId="{2E9A1AD7-E6C0-4153-9D2A-41D9DD70113A}" destId="{86D2C444-7761-4832-961D-6311AC121C68}" srcOrd="4" destOrd="0" presId="urn:microsoft.com/office/officeart/2005/8/layout/vList2"/>
    <dgm:cxn modelId="{2E730454-FC27-43D7-AC5C-738661D68959}" type="presParOf" srcId="{2E9A1AD7-E6C0-4153-9D2A-41D9DD70113A}" destId="{5796B780-E921-4228-8A04-EF330FE12385}" srcOrd="5" destOrd="0" presId="urn:microsoft.com/office/officeart/2005/8/layout/vList2"/>
    <dgm:cxn modelId="{306C37A7-F2D3-4385-9400-5B1C0F7D2898}" type="presParOf" srcId="{2E9A1AD7-E6C0-4153-9D2A-41D9DD70113A}" destId="{E839BB69-BE4C-48A0-80DD-45F32796DFD7}" srcOrd="6" destOrd="0" presId="urn:microsoft.com/office/officeart/2005/8/layout/vList2"/>
    <dgm:cxn modelId="{AF7F703D-5B96-4571-BB84-04B109646ACA}" type="presParOf" srcId="{2E9A1AD7-E6C0-4153-9D2A-41D9DD70113A}" destId="{42D16FD0-C3AB-420C-9106-E29364BA67A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2D9219-FC36-4006-AF55-888F05286A47}"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110FAD1D-7779-4ED0-9A1C-C4F948537C15}">
      <dgm:prSet/>
      <dgm:spPr/>
      <dgm:t>
        <a:bodyPr/>
        <a:lstStyle/>
        <a:p>
          <a:r>
            <a:rPr lang="en-US"/>
            <a:t>Share Share and Share!</a:t>
          </a:r>
        </a:p>
      </dgm:t>
    </dgm:pt>
    <dgm:pt modelId="{F6EF2FC4-8FAE-4212-ABEF-4968E0055476}" type="parTrans" cxnId="{5F8C7932-5AEC-4548-B0B7-096E016828D9}">
      <dgm:prSet/>
      <dgm:spPr/>
      <dgm:t>
        <a:bodyPr/>
        <a:lstStyle/>
        <a:p>
          <a:endParaRPr lang="en-US"/>
        </a:p>
      </dgm:t>
    </dgm:pt>
    <dgm:pt modelId="{053C6DCE-E5C0-4A72-B02C-EB949CF7B6FD}" type="sibTrans" cxnId="{5F8C7932-5AEC-4548-B0B7-096E016828D9}">
      <dgm:prSet/>
      <dgm:spPr/>
      <dgm:t>
        <a:bodyPr/>
        <a:lstStyle/>
        <a:p>
          <a:endParaRPr lang="en-US"/>
        </a:p>
      </dgm:t>
    </dgm:pt>
    <dgm:pt modelId="{6B1712AC-FB6E-4A21-95F8-618540CA4D3E}">
      <dgm:prSet/>
      <dgm:spPr/>
      <dgm:t>
        <a:bodyPr/>
        <a:lstStyle/>
        <a:p>
          <a:r>
            <a:rPr lang="en-US" b="0" i="0"/>
            <a:t>Q &amp; A with Sharon’s son, George – Podcast</a:t>
          </a:r>
          <a:endParaRPr lang="en-US"/>
        </a:p>
      </dgm:t>
    </dgm:pt>
    <dgm:pt modelId="{6B0CA556-F611-49CB-B484-9BDE10C60F7C}" type="parTrans" cxnId="{058DFD9E-E798-48D1-90EA-29FC28BE9EE8}">
      <dgm:prSet/>
      <dgm:spPr/>
      <dgm:t>
        <a:bodyPr/>
        <a:lstStyle/>
        <a:p>
          <a:endParaRPr lang="en-US"/>
        </a:p>
      </dgm:t>
    </dgm:pt>
    <dgm:pt modelId="{DB16211F-839B-4E40-A404-1B7CD23E6B49}" type="sibTrans" cxnId="{058DFD9E-E798-48D1-90EA-29FC28BE9EE8}">
      <dgm:prSet/>
      <dgm:spPr/>
      <dgm:t>
        <a:bodyPr/>
        <a:lstStyle/>
        <a:p>
          <a:endParaRPr lang="en-US"/>
        </a:p>
      </dgm:t>
    </dgm:pt>
    <dgm:pt modelId="{BADA5681-E44F-4328-8B83-0AD7A3334289}">
      <dgm:prSet/>
      <dgm:spPr/>
      <dgm:t>
        <a:bodyPr/>
        <a:lstStyle/>
        <a:p>
          <a:r>
            <a:rPr lang="en-US" b="0" i="0"/>
            <a:t>A one-on-one question and answer show Hosted by Sharon’s Son, George for awareness, hope for a cure &amp; to share inspiring journeys, advocacy, and support throughout the world. </a:t>
          </a:r>
          <a:endParaRPr lang="en-US"/>
        </a:p>
      </dgm:t>
    </dgm:pt>
    <dgm:pt modelId="{835127FE-63EC-4D67-8755-FB0FA4310F22}" type="parTrans" cxnId="{E175B27A-FBD6-490B-AA68-069FDCC53072}">
      <dgm:prSet/>
      <dgm:spPr/>
      <dgm:t>
        <a:bodyPr/>
        <a:lstStyle/>
        <a:p>
          <a:endParaRPr lang="en-US"/>
        </a:p>
      </dgm:t>
    </dgm:pt>
    <dgm:pt modelId="{D4320DCE-63EB-4843-BB13-3ECC1DC241A5}" type="sibTrans" cxnId="{E175B27A-FBD6-490B-AA68-069FDCC53072}">
      <dgm:prSet/>
      <dgm:spPr/>
      <dgm:t>
        <a:bodyPr/>
        <a:lstStyle/>
        <a:p>
          <a:endParaRPr lang="en-US"/>
        </a:p>
      </dgm:t>
    </dgm:pt>
    <dgm:pt modelId="{36CCA4C3-94C3-4EBE-9DF0-1CED586246D5}">
      <dgm:prSet/>
      <dgm:spPr/>
      <dgm:t>
        <a:bodyPr/>
        <a:lstStyle/>
        <a:p>
          <a:r>
            <a:rPr lang="en-US" b="0" i="0">
              <a:hlinkClick xmlns:r="http://schemas.openxmlformats.org/officeDocument/2006/relationships" r:id="rId1"/>
            </a:rPr>
            <a:t>https://www.togetherforsharon.com/qa-with-sharons-son-george/</a:t>
          </a:r>
          <a:r>
            <a:rPr lang="en-US" b="0" i="0"/>
            <a:t> </a:t>
          </a:r>
          <a:endParaRPr lang="en-US"/>
        </a:p>
      </dgm:t>
    </dgm:pt>
    <dgm:pt modelId="{07FAFE99-5B9F-4815-B3DA-555D0EAB9D5D}" type="parTrans" cxnId="{1777C68E-D3A2-4012-8350-16D5B93B984E}">
      <dgm:prSet/>
      <dgm:spPr/>
      <dgm:t>
        <a:bodyPr/>
        <a:lstStyle/>
        <a:p>
          <a:endParaRPr lang="en-US"/>
        </a:p>
      </dgm:t>
    </dgm:pt>
    <dgm:pt modelId="{CDDAD507-ECC5-48CD-945A-C8840B38AE63}" type="sibTrans" cxnId="{1777C68E-D3A2-4012-8350-16D5B93B984E}">
      <dgm:prSet/>
      <dgm:spPr/>
      <dgm:t>
        <a:bodyPr/>
        <a:lstStyle/>
        <a:p>
          <a:endParaRPr lang="en-US"/>
        </a:p>
      </dgm:t>
    </dgm:pt>
    <dgm:pt modelId="{9341DB02-FA1B-4841-8FEF-F2230B8027EE}" type="pres">
      <dgm:prSet presAssocID="{B72D9219-FC36-4006-AF55-888F05286A47}" presName="root" presStyleCnt="0">
        <dgm:presLayoutVars>
          <dgm:dir/>
          <dgm:resizeHandles val="exact"/>
        </dgm:presLayoutVars>
      </dgm:prSet>
      <dgm:spPr/>
    </dgm:pt>
    <dgm:pt modelId="{AE79E6E9-E7CC-4695-8610-A8829D9AD02F}" type="pres">
      <dgm:prSet presAssocID="{110FAD1D-7779-4ED0-9A1C-C4F948537C15}" presName="compNode" presStyleCnt="0"/>
      <dgm:spPr/>
    </dgm:pt>
    <dgm:pt modelId="{CFD225F3-6F32-4FB4-9453-14288530B9D8}" type="pres">
      <dgm:prSet presAssocID="{110FAD1D-7779-4ED0-9A1C-C4F948537C15}" presName="bgRect" presStyleLbl="bgShp" presStyleIdx="0" presStyleCnt="4"/>
      <dgm:spPr/>
    </dgm:pt>
    <dgm:pt modelId="{99D2C2B0-6F72-4A31-B468-F7F9562D6370}" type="pres">
      <dgm:prSet presAssocID="{110FAD1D-7779-4ED0-9A1C-C4F948537C15}"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ircular Flowchart"/>
        </a:ext>
      </dgm:extLst>
    </dgm:pt>
    <dgm:pt modelId="{22933488-CF2F-461D-98C4-59F5F6DBC22C}" type="pres">
      <dgm:prSet presAssocID="{110FAD1D-7779-4ED0-9A1C-C4F948537C15}" presName="spaceRect" presStyleCnt="0"/>
      <dgm:spPr/>
    </dgm:pt>
    <dgm:pt modelId="{FC0ACAF3-648D-46B8-A1FF-2A9C4B3049D3}" type="pres">
      <dgm:prSet presAssocID="{110FAD1D-7779-4ED0-9A1C-C4F948537C15}" presName="parTx" presStyleLbl="revTx" presStyleIdx="0" presStyleCnt="4">
        <dgm:presLayoutVars>
          <dgm:chMax val="0"/>
          <dgm:chPref val="0"/>
        </dgm:presLayoutVars>
      </dgm:prSet>
      <dgm:spPr/>
    </dgm:pt>
    <dgm:pt modelId="{DAEFE90C-D17E-40CF-8142-0B221CD1E93B}" type="pres">
      <dgm:prSet presAssocID="{053C6DCE-E5C0-4A72-B02C-EB949CF7B6FD}" presName="sibTrans" presStyleCnt="0"/>
      <dgm:spPr/>
    </dgm:pt>
    <dgm:pt modelId="{B13A9F5D-E27F-4B76-AD92-9DF538402E47}" type="pres">
      <dgm:prSet presAssocID="{6B1712AC-FB6E-4A21-95F8-618540CA4D3E}" presName="compNode" presStyleCnt="0"/>
      <dgm:spPr/>
    </dgm:pt>
    <dgm:pt modelId="{F448993B-7FA7-480E-95EE-1205C0DE5211}" type="pres">
      <dgm:prSet presAssocID="{6B1712AC-FB6E-4A21-95F8-618540CA4D3E}" presName="bgRect" presStyleLbl="bgShp" presStyleIdx="1" presStyleCnt="4"/>
      <dgm:spPr/>
    </dgm:pt>
    <dgm:pt modelId="{16B9280F-FEF1-4485-ACF0-B5E72982B9C8}" type="pres">
      <dgm:prSet presAssocID="{6B1712AC-FB6E-4A21-95F8-618540CA4D3E}"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odcast"/>
        </a:ext>
      </dgm:extLst>
    </dgm:pt>
    <dgm:pt modelId="{FC04B982-A94D-41E8-B20B-E63BE52C8C2C}" type="pres">
      <dgm:prSet presAssocID="{6B1712AC-FB6E-4A21-95F8-618540CA4D3E}" presName="spaceRect" presStyleCnt="0"/>
      <dgm:spPr/>
    </dgm:pt>
    <dgm:pt modelId="{1DBD1489-1212-438C-959E-4A10BC5B71D2}" type="pres">
      <dgm:prSet presAssocID="{6B1712AC-FB6E-4A21-95F8-618540CA4D3E}" presName="parTx" presStyleLbl="revTx" presStyleIdx="1" presStyleCnt="4">
        <dgm:presLayoutVars>
          <dgm:chMax val="0"/>
          <dgm:chPref val="0"/>
        </dgm:presLayoutVars>
      </dgm:prSet>
      <dgm:spPr/>
    </dgm:pt>
    <dgm:pt modelId="{2DDFB26A-2292-4843-9AB7-E20AE1CFA84B}" type="pres">
      <dgm:prSet presAssocID="{DB16211F-839B-4E40-A404-1B7CD23E6B49}" presName="sibTrans" presStyleCnt="0"/>
      <dgm:spPr/>
    </dgm:pt>
    <dgm:pt modelId="{CE9194A3-F8B2-44D6-BB00-E106B6DE51A1}" type="pres">
      <dgm:prSet presAssocID="{BADA5681-E44F-4328-8B83-0AD7A3334289}" presName="compNode" presStyleCnt="0"/>
      <dgm:spPr/>
    </dgm:pt>
    <dgm:pt modelId="{76405271-72EE-4587-BB9E-DBC9A210A0F8}" type="pres">
      <dgm:prSet presAssocID="{BADA5681-E44F-4328-8B83-0AD7A3334289}" presName="bgRect" presStyleLbl="bgShp" presStyleIdx="2" presStyleCnt="4"/>
      <dgm:spPr/>
    </dgm:pt>
    <dgm:pt modelId="{2C2D8978-BDD6-4257-AD07-AC61B9BFFB50}" type="pres">
      <dgm:prSet presAssocID="{BADA5681-E44F-4328-8B83-0AD7A3334289}"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Leprechaun Hat"/>
        </a:ext>
      </dgm:extLst>
    </dgm:pt>
    <dgm:pt modelId="{CDE05E5E-F6B3-463D-A189-45C2C31881AE}" type="pres">
      <dgm:prSet presAssocID="{BADA5681-E44F-4328-8B83-0AD7A3334289}" presName="spaceRect" presStyleCnt="0"/>
      <dgm:spPr/>
    </dgm:pt>
    <dgm:pt modelId="{C6B913D9-F334-453E-B395-780EA8DD3D8E}" type="pres">
      <dgm:prSet presAssocID="{BADA5681-E44F-4328-8B83-0AD7A3334289}" presName="parTx" presStyleLbl="revTx" presStyleIdx="2" presStyleCnt="4">
        <dgm:presLayoutVars>
          <dgm:chMax val="0"/>
          <dgm:chPref val="0"/>
        </dgm:presLayoutVars>
      </dgm:prSet>
      <dgm:spPr/>
    </dgm:pt>
    <dgm:pt modelId="{9269A0DA-27E9-46A1-A70D-F35311345170}" type="pres">
      <dgm:prSet presAssocID="{D4320DCE-63EB-4843-BB13-3ECC1DC241A5}" presName="sibTrans" presStyleCnt="0"/>
      <dgm:spPr/>
    </dgm:pt>
    <dgm:pt modelId="{6292BB15-4CA4-4373-AE8B-7736EE155B08}" type="pres">
      <dgm:prSet presAssocID="{36CCA4C3-94C3-4EBE-9DF0-1CED586246D5}" presName="compNode" presStyleCnt="0"/>
      <dgm:spPr/>
    </dgm:pt>
    <dgm:pt modelId="{CB0224B4-7314-4CF2-AA63-52D12D7B6E65}" type="pres">
      <dgm:prSet presAssocID="{36CCA4C3-94C3-4EBE-9DF0-1CED586246D5}" presName="bgRect" presStyleLbl="bgShp" presStyleIdx="3" presStyleCnt="4"/>
      <dgm:spPr/>
    </dgm:pt>
    <dgm:pt modelId="{9F6AE256-83AD-4EA0-B26D-28BD3BD3A7A7}" type="pres">
      <dgm:prSet presAssocID="{36CCA4C3-94C3-4EBE-9DF0-1CED586246D5}"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Earth Globe Americas"/>
        </a:ext>
      </dgm:extLst>
    </dgm:pt>
    <dgm:pt modelId="{C92133A8-F4FF-4237-9240-99748EC33592}" type="pres">
      <dgm:prSet presAssocID="{36CCA4C3-94C3-4EBE-9DF0-1CED586246D5}" presName="spaceRect" presStyleCnt="0"/>
      <dgm:spPr/>
    </dgm:pt>
    <dgm:pt modelId="{1A0BD63E-E544-41AE-A3C8-4C4D1B3846DF}" type="pres">
      <dgm:prSet presAssocID="{36CCA4C3-94C3-4EBE-9DF0-1CED586246D5}" presName="parTx" presStyleLbl="revTx" presStyleIdx="3" presStyleCnt="4">
        <dgm:presLayoutVars>
          <dgm:chMax val="0"/>
          <dgm:chPref val="0"/>
        </dgm:presLayoutVars>
      </dgm:prSet>
      <dgm:spPr/>
    </dgm:pt>
  </dgm:ptLst>
  <dgm:cxnLst>
    <dgm:cxn modelId="{5F8C7932-5AEC-4548-B0B7-096E016828D9}" srcId="{B72D9219-FC36-4006-AF55-888F05286A47}" destId="{110FAD1D-7779-4ED0-9A1C-C4F948537C15}" srcOrd="0" destOrd="0" parTransId="{F6EF2FC4-8FAE-4212-ABEF-4968E0055476}" sibTransId="{053C6DCE-E5C0-4A72-B02C-EB949CF7B6FD}"/>
    <dgm:cxn modelId="{E175B27A-FBD6-490B-AA68-069FDCC53072}" srcId="{B72D9219-FC36-4006-AF55-888F05286A47}" destId="{BADA5681-E44F-4328-8B83-0AD7A3334289}" srcOrd="2" destOrd="0" parTransId="{835127FE-63EC-4D67-8755-FB0FA4310F22}" sibTransId="{D4320DCE-63EB-4843-BB13-3ECC1DC241A5}"/>
    <dgm:cxn modelId="{1777C68E-D3A2-4012-8350-16D5B93B984E}" srcId="{B72D9219-FC36-4006-AF55-888F05286A47}" destId="{36CCA4C3-94C3-4EBE-9DF0-1CED586246D5}" srcOrd="3" destOrd="0" parTransId="{07FAFE99-5B9F-4815-B3DA-555D0EAB9D5D}" sibTransId="{CDDAD507-ECC5-48CD-945A-C8840B38AE63}"/>
    <dgm:cxn modelId="{058DFD9E-E798-48D1-90EA-29FC28BE9EE8}" srcId="{B72D9219-FC36-4006-AF55-888F05286A47}" destId="{6B1712AC-FB6E-4A21-95F8-618540CA4D3E}" srcOrd="1" destOrd="0" parTransId="{6B0CA556-F611-49CB-B484-9BDE10C60F7C}" sibTransId="{DB16211F-839B-4E40-A404-1B7CD23E6B49}"/>
    <dgm:cxn modelId="{A6386DB8-DCB2-47DB-B017-1C17AC8A1B33}" type="presOf" srcId="{36CCA4C3-94C3-4EBE-9DF0-1CED586246D5}" destId="{1A0BD63E-E544-41AE-A3C8-4C4D1B3846DF}" srcOrd="0" destOrd="0" presId="urn:microsoft.com/office/officeart/2018/2/layout/IconVerticalSolidList"/>
    <dgm:cxn modelId="{C9DE8DC2-E03E-44D4-9317-EE75F79ABB2E}" type="presOf" srcId="{6B1712AC-FB6E-4A21-95F8-618540CA4D3E}" destId="{1DBD1489-1212-438C-959E-4A10BC5B71D2}" srcOrd="0" destOrd="0" presId="urn:microsoft.com/office/officeart/2018/2/layout/IconVerticalSolidList"/>
    <dgm:cxn modelId="{AC0914C3-5BAD-4876-859C-BF26FC4A353B}" type="presOf" srcId="{BADA5681-E44F-4328-8B83-0AD7A3334289}" destId="{C6B913D9-F334-453E-B395-780EA8DD3D8E}" srcOrd="0" destOrd="0" presId="urn:microsoft.com/office/officeart/2018/2/layout/IconVerticalSolidList"/>
    <dgm:cxn modelId="{FCBA42DC-59A5-4A12-8B51-39613D330041}" type="presOf" srcId="{B72D9219-FC36-4006-AF55-888F05286A47}" destId="{9341DB02-FA1B-4841-8FEF-F2230B8027EE}" srcOrd="0" destOrd="0" presId="urn:microsoft.com/office/officeart/2018/2/layout/IconVerticalSolidList"/>
    <dgm:cxn modelId="{83A2DDE6-D31D-4513-82F0-D55BCE4C6A53}" type="presOf" srcId="{110FAD1D-7779-4ED0-9A1C-C4F948537C15}" destId="{FC0ACAF3-648D-46B8-A1FF-2A9C4B3049D3}" srcOrd="0" destOrd="0" presId="urn:microsoft.com/office/officeart/2018/2/layout/IconVerticalSolidList"/>
    <dgm:cxn modelId="{7D37378D-A9B5-47C0-A9EE-DDC462B21431}" type="presParOf" srcId="{9341DB02-FA1B-4841-8FEF-F2230B8027EE}" destId="{AE79E6E9-E7CC-4695-8610-A8829D9AD02F}" srcOrd="0" destOrd="0" presId="urn:microsoft.com/office/officeart/2018/2/layout/IconVerticalSolidList"/>
    <dgm:cxn modelId="{F100902B-3A71-4154-A238-F0967DE41F98}" type="presParOf" srcId="{AE79E6E9-E7CC-4695-8610-A8829D9AD02F}" destId="{CFD225F3-6F32-4FB4-9453-14288530B9D8}" srcOrd="0" destOrd="0" presId="urn:microsoft.com/office/officeart/2018/2/layout/IconVerticalSolidList"/>
    <dgm:cxn modelId="{6130A444-0A0A-4259-BF0D-7AE8C96CE7C9}" type="presParOf" srcId="{AE79E6E9-E7CC-4695-8610-A8829D9AD02F}" destId="{99D2C2B0-6F72-4A31-B468-F7F9562D6370}" srcOrd="1" destOrd="0" presId="urn:microsoft.com/office/officeart/2018/2/layout/IconVerticalSolidList"/>
    <dgm:cxn modelId="{25E703B1-AF88-405C-91B6-F7C44F69FFA7}" type="presParOf" srcId="{AE79E6E9-E7CC-4695-8610-A8829D9AD02F}" destId="{22933488-CF2F-461D-98C4-59F5F6DBC22C}" srcOrd="2" destOrd="0" presId="urn:microsoft.com/office/officeart/2018/2/layout/IconVerticalSolidList"/>
    <dgm:cxn modelId="{CBBD4C54-FD15-422C-8C26-3A4140B3217C}" type="presParOf" srcId="{AE79E6E9-E7CC-4695-8610-A8829D9AD02F}" destId="{FC0ACAF3-648D-46B8-A1FF-2A9C4B3049D3}" srcOrd="3" destOrd="0" presId="urn:microsoft.com/office/officeart/2018/2/layout/IconVerticalSolidList"/>
    <dgm:cxn modelId="{4A5C7B98-85CD-4AE7-B59D-50EAA3127210}" type="presParOf" srcId="{9341DB02-FA1B-4841-8FEF-F2230B8027EE}" destId="{DAEFE90C-D17E-40CF-8142-0B221CD1E93B}" srcOrd="1" destOrd="0" presId="urn:microsoft.com/office/officeart/2018/2/layout/IconVerticalSolidList"/>
    <dgm:cxn modelId="{CFF9C79D-679A-4921-A675-67548747CCD3}" type="presParOf" srcId="{9341DB02-FA1B-4841-8FEF-F2230B8027EE}" destId="{B13A9F5D-E27F-4B76-AD92-9DF538402E47}" srcOrd="2" destOrd="0" presId="urn:microsoft.com/office/officeart/2018/2/layout/IconVerticalSolidList"/>
    <dgm:cxn modelId="{C7FFF78D-C5F1-4DD0-B099-7F1984716AA9}" type="presParOf" srcId="{B13A9F5D-E27F-4B76-AD92-9DF538402E47}" destId="{F448993B-7FA7-480E-95EE-1205C0DE5211}" srcOrd="0" destOrd="0" presId="urn:microsoft.com/office/officeart/2018/2/layout/IconVerticalSolidList"/>
    <dgm:cxn modelId="{FFECF6BE-47DF-463B-8497-EB389A82F6E2}" type="presParOf" srcId="{B13A9F5D-E27F-4B76-AD92-9DF538402E47}" destId="{16B9280F-FEF1-4485-ACF0-B5E72982B9C8}" srcOrd="1" destOrd="0" presId="urn:microsoft.com/office/officeart/2018/2/layout/IconVerticalSolidList"/>
    <dgm:cxn modelId="{06D048EE-5AB6-4F5A-A135-D3342B69B5D6}" type="presParOf" srcId="{B13A9F5D-E27F-4B76-AD92-9DF538402E47}" destId="{FC04B982-A94D-41E8-B20B-E63BE52C8C2C}" srcOrd="2" destOrd="0" presId="urn:microsoft.com/office/officeart/2018/2/layout/IconVerticalSolidList"/>
    <dgm:cxn modelId="{A8FB191A-A351-4209-BB49-CCC8CC39DDF6}" type="presParOf" srcId="{B13A9F5D-E27F-4B76-AD92-9DF538402E47}" destId="{1DBD1489-1212-438C-959E-4A10BC5B71D2}" srcOrd="3" destOrd="0" presId="urn:microsoft.com/office/officeart/2018/2/layout/IconVerticalSolidList"/>
    <dgm:cxn modelId="{68FA5073-71B9-4E2C-B482-D426A8A81F55}" type="presParOf" srcId="{9341DB02-FA1B-4841-8FEF-F2230B8027EE}" destId="{2DDFB26A-2292-4843-9AB7-E20AE1CFA84B}" srcOrd="3" destOrd="0" presId="urn:microsoft.com/office/officeart/2018/2/layout/IconVerticalSolidList"/>
    <dgm:cxn modelId="{0B942717-762F-4B80-B20D-B5BC4E7F322E}" type="presParOf" srcId="{9341DB02-FA1B-4841-8FEF-F2230B8027EE}" destId="{CE9194A3-F8B2-44D6-BB00-E106B6DE51A1}" srcOrd="4" destOrd="0" presId="urn:microsoft.com/office/officeart/2018/2/layout/IconVerticalSolidList"/>
    <dgm:cxn modelId="{23818DD1-583C-4B40-BE61-583872229986}" type="presParOf" srcId="{CE9194A3-F8B2-44D6-BB00-E106B6DE51A1}" destId="{76405271-72EE-4587-BB9E-DBC9A210A0F8}" srcOrd="0" destOrd="0" presId="urn:microsoft.com/office/officeart/2018/2/layout/IconVerticalSolidList"/>
    <dgm:cxn modelId="{D0BFE5FC-480C-4370-B9D3-8331B44D99CE}" type="presParOf" srcId="{CE9194A3-F8B2-44D6-BB00-E106B6DE51A1}" destId="{2C2D8978-BDD6-4257-AD07-AC61B9BFFB50}" srcOrd="1" destOrd="0" presId="urn:microsoft.com/office/officeart/2018/2/layout/IconVerticalSolidList"/>
    <dgm:cxn modelId="{25C313D5-E725-41B5-A97B-CDFF996C833B}" type="presParOf" srcId="{CE9194A3-F8B2-44D6-BB00-E106B6DE51A1}" destId="{CDE05E5E-F6B3-463D-A189-45C2C31881AE}" srcOrd="2" destOrd="0" presId="urn:microsoft.com/office/officeart/2018/2/layout/IconVerticalSolidList"/>
    <dgm:cxn modelId="{3F1ED42A-3474-43F3-B542-0F3B3F8B0A04}" type="presParOf" srcId="{CE9194A3-F8B2-44D6-BB00-E106B6DE51A1}" destId="{C6B913D9-F334-453E-B395-780EA8DD3D8E}" srcOrd="3" destOrd="0" presId="urn:microsoft.com/office/officeart/2018/2/layout/IconVerticalSolidList"/>
    <dgm:cxn modelId="{B6E15A6F-A437-428C-8A86-DFFCB9C075C7}" type="presParOf" srcId="{9341DB02-FA1B-4841-8FEF-F2230B8027EE}" destId="{9269A0DA-27E9-46A1-A70D-F35311345170}" srcOrd="5" destOrd="0" presId="urn:microsoft.com/office/officeart/2018/2/layout/IconVerticalSolidList"/>
    <dgm:cxn modelId="{430A15FC-BD9D-48E2-A4FB-BC83EFEF3F7C}" type="presParOf" srcId="{9341DB02-FA1B-4841-8FEF-F2230B8027EE}" destId="{6292BB15-4CA4-4373-AE8B-7736EE155B08}" srcOrd="6" destOrd="0" presId="urn:microsoft.com/office/officeart/2018/2/layout/IconVerticalSolidList"/>
    <dgm:cxn modelId="{980C9D87-C5F4-442F-B05A-F952DDC2E94D}" type="presParOf" srcId="{6292BB15-4CA4-4373-AE8B-7736EE155B08}" destId="{CB0224B4-7314-4CF2-AA63-52D12D7B6E65}" srcOrd="0" destOrd="0" presId="urn:microsoft.com/office/officeart/2018/2/layout/IconVerticalSolidList"/>
    <dgm:cxn modelId="{1EE7EF4B-8285-4EED-87F0-E021AFDE22AE}" type="presParOf" srcId="{6292BB15-4CA4-4373-AE8B-7736EE155B08}" destId="{9F6AE256-83AD-4EA0-B26D-28BD3BD3A7A7}" srcOrd="1" destOrd="0" presId="urn:microsoft.com/office/officeart/2018/2/layout/IconVerticalSolidList"/>
    <dgm:cxn modelId="{163AD246-963E-49F7-8A00-2F7FE2ADDF0E}" type="presParOf" srcId="{6292BB15-4CA4-4373-AE8B-7736EE155B08}" destId="{C92133A8-F4FF-4237-9240-99748EC33592}" srcOrd="2" destOrd="0" presId="urn:microsoft.com/office/officeart/2018/2/layout/IconVerticalSolidList"/>
    <dgm:cxn modelId="{034ED5F9-3CB3-4767-9784-11938A7F9F9B}" type="presParOf" srcId="{6292BB15-4CA4-4373-AE8B-7736EE155B08}" destId="{1A0BD63E-E544-41AE-A3C8-4C4D1B3846D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6317E6-120A-4649-847B-0EC14373BBE5}"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D3FBCC94-3F7D-46B9-81F2-E6E90298798B}">
      <dgm:prSet/>
      <dgm:spPr/>
      <dgm:t>
        <a:bodyPr/>
        <a:lstStyle/>
        <a:p>
          <a:r>
            <a:rPr lang="en-US"/>
            <a:t>I have become an unrelenting researcher and advocate for PD awareness and have published a second book of interviews with PwP and other committed individuals, </a:t>
          </a:r>
          <a:r>
            <a:rPr lang="en-US" i="1"/>
            <a:t>Voices of Resilience: Conversations with Parkinson’s Disease Warriors, Caregivers, and Advocates </a:t>
          </a:r>
          <a:r>
            <a:rPr lang="en-US"/>
            <a:t>(Ackerman, 2024b)</a:t>
          </a:r>
          <a:r>
            <a:rPr lang="en-US" i="1"/>
            <a:t>.</a:t>
          </a:r>
          <a:endParaRPr lang="en-US"/>
        </a:p>
      </dgm:t>
    </dgm:pt>
    <dgm:pt modelId="{9C1E4C02-78CA-4ACE-B4F0-A47C4808E8D4}" type="parTrans" cxnId="{4BC29705-B585-44D6-BC6D-D64893CBBBCE}">
      <dgm:prSet/>
      <dgm:spPr/>
      <dgm:t>
        <a:bodyPr/>
        <a:lstStyle/>
        <a:p>
          <a:endParaRPr lang="en-US"/>
        </a:p>
      </dgm:t>
    </dgm:pt>
    <dgm:pt modelId="{A7E5688B-7D9A-469C-85AB-2CAA2CBD1EF1}" type="sibTrans" cxnId="{4BC29705-B585-44D6-BC6D-D64893CBBBCE}">
      <dgm:prSet/>
      <dgm:spPr/>
      <dgm:t>
        <a:bodyPr/>
        <a:lstStyle/>
        <a:p>
          <a:endParaRPr lang="en-US"/>
        </a:p>
      </dgm:t>
    </dgm:pt>
    <dgm:pt modelId="{D8044B05-DBE2-4575-ACB8-E5513F101431}">
      <dgm:prSet/>
      <dgm:spPr/>
      <dgm:t>
        <a:bodyPr/>
        <a:lstStyle/>
        <a:p>
          <a:r>
            <a:rPr lang="en-US"/>
            <a:t>I am also a police officer (see Chapter 2 for more). I attended the Miami-Dade County Police Academy in 2006 and in that year graduated and became a fully sworn police officer in Florida. I have been active as a reserve officer from that year to the present.</a:t>
          </a:r>
        </a:p>
      </dgm:t>
    </dgm:pt>
    <dgm:pt modelId="{CC375EAD-95A3-48F1-9F6A-E134E1C5F02F}" type="parTrans" cxnId="{CDE3481D-307E-4C3C-AB80-68D990358410}">
      <dgm:prSet/>
      <dgm:spPr/>
      <dgm:t>
        <a:bodyPr/>
        <a:lstStyle/>
        <a:p>
          <a:endParaRPr lang="en-US"/>
        </a:p>
      </dgm:t>
    </dgm:pt>
    <dgm:pt modelId="{C9413546-8594-4AF3-A84A-BD91C1BC5482}" type="sibTrans" cxnId="{CDE3481D-307E-4C3C-AB80-68D990358410}">
      <dgm:prSet/>
      <dgm:spPr/>
      <dgm:t>
        <a:bodyPr/>
        <a:lstStyle/>
        <a:p>
          <a:endParaRPr lang="en-US"/>
        </a:p>
      </dgm:t>
    </dgm:pt>
    <dgm:pt modelId="{44E106D0-E645-43F9-98E4-3326F552E816}">
      <dgm:prSet/>
      <dgm:spPr/>
      <dgm:t>
        <a:bodyPr/>
        <a:lstStyle/>
        <a:p>
          <a:r>
            <a:rPr lang="en-US"/>
            <a:t>And in my duties, I have noticed a significant omission: the lack of officers’ knowledge and awareness of PD and how to handle it with citizens. So, this book is meant to inform and guide not only officers but also PwP (Person or People with Parkinson’s) in how to respond and act in the way that will produce the best and most humane outcome.</a:t>
          </a:r>
        </a:p>
      </dgm:t>
    </dgm:pt>
    <dgm:pt modelId="{8B8343D4-E6AC-44F5-BB8A-A7A8BE06FDEE}" type="parTrans" cxnId="{5C1F477A-C5B4-4EBE-9A62-AFD0F520C865}">
      <dgm:prSet/>
      <dgm:spPr/>
      <dgm:t>
        <a:bodyPr/>
        <a:lstStyle/>
        <a:p>
          <a:endParaRPr lang="en-US"/>
        </a:p>
      </dgm:t>
    </dgm:pt>
    <dgm:pt modelId="{1D60D4E4-58F5-4A61-BF6D-68AB4A216B54}" type="sibTrans" cxnId="{5C1F477A-C5B4-4EBE-9A62-AFD0F520C865}">
      <dgm:prSet/>
      <dgm:spPr/>
      <dgm:t>
        <a:bodyPr/>
        <a:lstStyle/>
        <a:p>
          <a:endParaRPr lang="en-US"/>
        </a:p>
      </dgm:t>
    </dgm:pt>
    <dgm:pt modelId="{44B8B6B9-0F84-4377-835B-42D9E8B5A59A}" type="pres">
      <dgm:prSet presAssocID="{036317E6-120A-4649-847B-0EC14373BBE5}" presName="linear" presStyleCnt="0">
        <dgm:presLayoutVars>
          <dgm:animLvl val="lvl"/>
          <dgm:resizeHandles val="exact"/>
        </dgm:presLayoutVars>
      </dgm:prSet>
      <dgm:spPr/>
    </dgm:pt>
    <dgm:pt modelId="{7146DE16-6B63-412B-A3CE-3FC9491CAF5E}" type="pres">
      <dgm:prSet presAssocID="{D3FBCC94-3F7D-46B9-81F2-E6E90298798B}" presName="parentText" presStyleLbl="node1" presStyleIdx="0" presStyleCnt="3">
        <dgm:presLayoutVars>
          <dgm:chMax val="0"/>
          <dgm:bulletEnabled val="1"/>
        </dgm:presLayoutVars>
      </dgm:prSet>
      <dgm:spPr/>
    </dgm:pt>
    <dgm:pt modelId="{C9F41FBB-9520-40B5-A12A-41C873DCC672}" type="pres">
      <dgm:prSet presAssocID="{A7E5688B-7D9A-469C-85AB-2CAA2CBD1EF1}" presName="spacer" presStyleCnt="0"/>
      <dgm:spPr/>
    </dgm:pt>
    <dgm:pt modelId="{E29CB5A5-27E5-4512-B7AC-607D2234D0BC}" type="pres">
      <dgm:prSet presAssocID="{D8044B05-DBE2-4575-ACB8-E5513F101431}" presName="parentText" presStyleLbl="node1" presStyleIdx="1" presStyleCnt="3">
        <dgm:presLayoutVars>
          <dgm:chMax val="0"/>
          <dgm:bulletEnabled val="1"/>
        </dgm:presLayoutVars>
      </dgm:prSet>
      <dgm:spPr/>
    </dgm:pt>
    <dgm:pt modelId="{16466756-D75E-4ABA-88D2-A0B4109D06F2}" type="pres">
      <dgm:prSet presAssocID="{C9413546-8594-4AF3-A84A-BD91C1BC5482}" presName="spacer" presStyleCnt="0"/>
      <dgm:spPr/>
    </dgm:pt>
    <dgm:pt modelId="{0C93C1DA-92D9-4B8F-925B-494F7A2671C5}" type="pres">
      <dgm:prSet presAssocID="{44E106D0-E645-43F9-98E4-3326F552E816}" presName="parentText" presStyleLbl="node1" presStyleIdx="2" presStyleCnt="3">
        <dgm:presLayoutVars>
          <dgm:chMax val="0"/>
          <dgm:bulletEnabled val="1"/>
        </dgm:presLayoutVars>
      </dgm:prSet>
      <dgm:spPr/>
    </dgm:pt>
  </dgm:ptLst>
  <dgm:cxnLst>
    <dgm:cxn modelId="{4BC29705-B585-44D6-BC6D-D64893CBBBCE}" srcId="{036317E6-120A-4649-847B-0EC14373BBE5}" destId="{D3FBCC94-3F7D-46B9-81F2-E6E90298798B}" srcOrd="0" destOrd="0" parTransId="{9C1E4C02-78CA-4ACE-B4F0-A47C4808E8D4}" sibTransId="{A7E5688B-7D9A-469C-85AB-2CAA2CBD1EF1}"/>
    <dgm:cxn modelId="{CDE3481D-307E-4C3C-AB80-68D990358410}" srcId="{036317E6-120A-4649-847B-0EC14373BBE5}" destId="{D8044B05-DBE2-4575-ACB8-E5513F101431}" srcOrd="1" destOrd="0" parTransId="{CC375EAD-95A3-48F1-9F6A-E134E1C5F02F}" sibTransId="{C9413546-8594-4AF3-A84A-BD91C1BC5482}"/>
    <dgm:cxn modelId="{007BEC73-9562-40BA-9B96-BEB3A39C6275}" type="presOf" srcId="{036317E6-120A-4649-847B-0EC14373BBE5}" destId="{44B8B6B9-0F84-4377-835B-42D9E8B5A59A}" srcOrd="0" destOrd="0" presId="urn:microsoft.com/office/officeart/2005/8/layout/vList2"/>
    <dgm:cxn modelId="{0771FD58-1D80-49D9-B603-47EC9C5D9201}" type="presOf" srcId="{D8044B05-DBE2-4575-ACB8-E5513F101431}" destId="{E29CB5A5-27E5-4512-B7AC-607D2234D0BC}" srcOrd="0" destOrd="0" presId="urn:microsoft.com/office/officeart/2005/8/layout/vList2"/>
    <dgm:cxn modelId="{5C1F477A-C5B4-4EBE-9A62-AFD0F520C865}" srcId="{036317E6-120A-4649-847B-0EC14373BBE5}" destId="{44E106D0-E645-43F9-98E4-3326F552E816}" srcOrd="2" destOrd="0" parTransId="{8B8343D4-E6AC-44F5-BB8A-A7A8BE06FDEE}" sibTransId="{1D60D4E4-58F5-4A61-BF6D-68AB4A216B54}"/>
    <dgm:cxn modelId="{057B32BD-F64D-4F4F-ABF6-16A385F02F00}" type="presOf" srcId="{D3FBCC94-3F7D-46B9-81F2-E6E90298798B}" destId="{7146DE16-6B63-412B-A3CE-3FC9491CAF5E}" srcOrd="0" destOrd="0" presId="urn:microsoft.com/office/officeart/2005/8/layout/vList2"/>
    <dgm:cxn modelId="{B3134DDC-CF55-416A-B5E2-31DCE4D0D34D}" type="presOf" srcId="{44E106D0-E645-43F9-98E4-3326F552E816}" destId="{0C93C1DA-92D9-4B8F-925B-494F7A2671C5}" srcOrd="0" destOrd="0" presId="urn:microsoft.com/office/officeart/2005/8/layout/vList2"/>
    <dgm:cxn modelId="{327A64FD-4A12-45F8-9B4F-FC1BAF35B0D6}" type="presParOf" srcId="{44B8B6B9-0F84-4377-835B-42D9E8B5A59A}" destId="{7146DE16-6B63-412B-A3CE-3FC9491CAF5E}" srcOrd="0" destOrd="0" presId="urn:microsoft.com/office/officeart/2005/8/layout/vList2"/>
    <dgm:cxn modelId="{9B2786C5-2C43-4C0E-9BC6-18FB1AF9FDDA}" type="presParOf" srcId="{44B8B6B9-0F84-4377-835B-42D9E8B5A59A}" destId="{C9F41FBB-9520-40B5-A12A-41C873DCC672}" srcOrd="1" destOrd="0" presId="urn:microsoft.com/office/officeart/2005/8/layout/vList2"/>
    <dgm:cxn modelId="{79BD4D79-A9A6-493F-BEB6-1F9B9938038E}" type="presParOf" srcId="{44B8B6B9-0F84-4377-835B-42D9E8B5A59A}" destId="{E29CB5A5-27E5-4512-B7AC-607D2234D0BC}" srcOrd="2" destOrd="0" presId="urn:microsoft.com/office/officeart/2005/8/layout/vList2"/>
    <dgm:cxn modelId="{B36FE28F-7413-4663-B8EF-E733AA32B2BE}" type="presParOf" srcId="{44B8B6B9-0F84-4377-835B-42D9E8B5A59A}" destId="{16466756-D75E-4ABA-88D2-A0B4109D06F2}" srcOrd="3" destOrd="0" presId="urn:microsoft.com/office/officeart/2005/8/layout/vList2"/>
    <dgm:cxn modelId="{57EA63FE-4FD3-47C5-927C-39F45B0CA012}" type="presParOf" srcId="{44B8B6B9-0F84-4377-835B-42D9E8B5A59A}" destId="{0C93C1DA-92D9-4B8F-925B-494F7A2671C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B7BA0E-2622-46B1-945B-5FA6DE30719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D961C82-88EA-45B2-8F9F-8BDE611D9027}">
      <dgm:prSet/>
      <dgm:spPr/>
      <dgm:t>
        <a:bodyPr/>
        <a:lstStyle/>
        <a:p>
          <a:r>
            <a:rPr lang="en-US"/>
            <a:t>I have sought out and reviewed hundreds of journal articles, other scholarly literature, and websites, and they all show a lack of research and findings on the critical topic of PD. </a:t>
          </a:r>
        </a:p>
      </dgm:t>
    </dgm:pt>
    <dgm:pt modelId="{51DAB9DF-2E75-466C-9377-52D8FA4524F0}" type="parTrans" cxnId="{A7837B1B-B6FC-460E-BFA3-C1E81A933E53}">
      <dgm:prSet/>
      <dgm:spPr/>
      <dgm:t>
        <a:bodyPr/>
        <a:lstStyle/>
        <a:p>
          <a:endParaRPr lang="en-US"/>
        </a:p>
      </dgm:t>
    </dgm:pt>
    <dgm:pt modelId="{E798A0A7-A8A5-4529-8A93-07E2F07D5655}" type="sibTrans" cxnId="{A7837B1B-B6FC-460E-BFA3-C1E81A933E53}">
      <dgm:prSet/>
      <dgm:spPr/>
      <dgm:t>
        <a:bodyPr/>
        <a:lstStyle/>
        <a:p>
          <a:endParaRPr lang="en-US"/>
        </a:p>
      </dgm:t>
    </dgm:pt>
    <dgm:pt modelId="{624CAE13-A6B9-4826-9CA8-098A44A439DD}">
      <dgm:prSet/>
      <dgm:spPr/>
      <dgm:t>
        <a:bodyPr/>
        <a:lstStyle/>
        <a:p>
          <a:r>
            <a:rPr lang="en-US"/>
            <a:t>Parkinson’s affects over one million people diagnosed in the United States and millions of their caregivers who are concerned about treatment, care, and awareness by the criminal justice field toward their loved ones. </a:t>
          </a:r>
        </a:p>
      </dgm:t>
    </dgm:pt>
    <dgm:pt modelId="{70DECECC-A027-49D7-8A8C-299F5A310240}" type="parTrans" cxnId="{E60F4E53-3392-4861-A7FD-DA602E980DB1}">
      <dgm:prSet/>
      <dgm:spPr/>
      <dgm:t>
        <a:bodyPr/>
        <a:lstStyle/>
        <a:p>
          <a:endParaRPr lang="en-US"/>
        </a:p>
      </dgm:t>
    </dgm:pt>
    <dgm:pt modelId="{C33ABF4A-70C7-4627-BAF3-9FE2615EB73B}" type="sibTrans" cxnId="{E60F4E53-3392-4861-A7FD-DA602E980DB1}">
      <dgm:prSet/>
      <dgm:spPr/>
      <dgm:t>
        <a:bodyPr/>
        <a:lstStyle/>
        <a:p>
          <a:endParaRPr lang="en-US"/>
        </a:p>
      </dgm:t>
    </dgm:pt>
    <dgm:pt modelId="{E0C73B81-5BF4-49ED-A68D-24864857AE66}">
      <dgm:prSet/>
      <dgm:spPr/>
      <dgm:t>
        <a:bodyPr/>
        <a:lstStyle/>
        <a:p>
          <a:r>
            <a:rPr lang="en-US"/>
            <a:t>The data are absent, rare, or unfounded. Issues such as care, safety, and outcomes from police encounters are troublesome and even frightening. </a:t>
          </a:r>
        </a:p>
      </dgm:t>
    </dgm:pt>
    <dgm:pt modelId="{8791639A-1BE1-45A5-BD88-922B0AAC09BC}" type="parTrans" cxnId="{4CD8456F-4543-4AB8-B28C-4F716B3C1610}">
      <dgm:prSet/>
      <dgm:spPr/>
      <dgm:t>
        <a:bodyPr/>
        <a:lstStyle/>
        <a:p>
          <a:endParaRPr lang="en-US"/>
        </a:p>
      </dgm:t>
    </dgm:pt>
    <dgm:pt modelId="{D8777443-4587-47F7-BAAC-5D3F5D0B036A}" type="sibTrans" cxnId="{4CD8456F-4543-4AB8-B28C-4F716B3C1610}">
      <dgm:prSet/>
      <dgm:spPr/>
      <dgm:t>
        <a:bodyPr/>
        <a:lstStyle/>
        <a:p>
          <a:endParaRPr lang="en-US"/>
        </a:p>
      </dgm:t>
    </dgm:pt>
    <dgm:pt modelId="{113CF55C-3BDD-48E3-A5E3-053565637324}">
      <dgm:prSet/>
      <dgm:spPr/>
      <dgm:t>
        <a:bodyPr/>
        <a:lstStyle/>
        <a:p>
          <a:r>
            <a:rPr lang="en-US"/>
            <a:t>This lack is very concerning and easily leads to a significant negative incident between a PwP and police through untrained response to a call or scene. </a:t>
          </a:r>
        </a:p>
      </dgm:t>
    </dgm:pt>
    <dgm:pt modelId="{D98F1C24-DC4E-4218-ADE4-6C9A3F0AA2BE}" type="parTrans" cxnId="{BA3F3741-58AA-4202-B268-3B0F00482834}">
      <dgm:prSet/>
      <dgm:spPr/>
      <dgm:t>
        <a:bodyPr/>
        <a:lstStyle/>
        <a:p>
          <a:endParaRPr lang="en-US"/>
        </a:p>
      </dgm:t>
    </dgm:pt>
    <dgm:pt modelId="{AD0E5E7D-B13B-41CD-B30D-67A34C801511}" type="sibTrans" cxnId="{BA3F3741-58AA-4202-B268-3B0F00482834}">
      <dgm:prSet/>
      <dgm:spPr/>
      <dgm:t>
        <a:bodyPr/>
        <a:lstStyle/>
        <a:p>
          <a:endParaRPr lang="en-US"/>
        </a:p>
      </dgm:t>
    </dgm:pt>
    <dgm:pt modelId="{B2229580-F03A-4B96-B533-3795BC998DD6}">
      <dgm:prSet/>
      <dgm:spPr/>
      <dgm:t>
        <a:bodyPr/>
        <a:lstStyle/>
        <a:p>
          <a:r>
            <a:rPr lang="en-US"/>
            <a:t>Awareness of bad judgment and proper, thorough training can thwart poor training and detrimental responses by police.</a:t>
          </a:r>
        </a:p>
      </dgm:t>
    </dgm:pt>
    <dgm:pt modelId="{E987E5E8-AAE5-4659-89B8-4CD1EEC6F0B2}" type="parTrans" cxnId="{C312C80C-8239-4956-BE94-1B956B8370BF}">
      <dgm:prSet/>
      <dgm:spPr/>
      <dgm:t>
        <a:bodyPr/>
        <a:lstStyle/>
        <a:p>
          <a:endParaRPr lang="en-US"/>
        </a:p>
      </dgm:t>
    </dgm:pt>
    <dgm:pt modelId="{7C4FB988-202F-43D4-8E0E-ECCFC0FB1092}" type="sibTrans" cxnId="{C312C80C-8239-4956-BE94-1B956B8370BF}">
      <dgm:prSet/>
      <dgm:spPr/>
      <dgm:t>
        <a:bodyPr/>
        <a:lstStyle/>
        <a:p>
          <a:endParaRPr lang="en-US"/>
        </a:p>
      </dgm:t>
    </dgm:pt>
    <dgm:pt modelId="{34D4DB0E-139F-4B95-9882-6C02A0E4579B}" type="pres">
      <dgm:prSet presAssocID="{C5B7BA0E-2622-46B1-945B-5FA6DE307193}" presName="linear" presStyleCnt="0">
        <dgm:presLayoutVars>
          <dgm:animLvl val="lvl"/>
          <dgm:resizeHandles val="exact"/>
        </dgm:presLayoutVars>
      </dgm:prSet>
      <dgm:spPr/>
    </dgm:pt>
    <dgm:pt modelId="{7DC5E50D-5E26-43DA-A5A4-C9312F3187F9}" type="pres">
      <dgm:prSet presAssocID="{0D961C82-88EA-45B2-8F9F-8BDE611D9027}" presName="parentText" presStyleLbl="node1" presStyleIdx="0" presStyleCnt="5">
        <dgm:presLayoutVars>
          <dgm:chMax val="0"/>
          <dgm:bulletEnabled val="1"/>
        </dgm:presLayoutVars>
      </dgm:prSet>
      <dgm:spPr/>
    </dgm:pt>
    <dgm:pt modelId="{0329D673-C9F6-4096-B9DD-1FEB2935DB8E}" type="pres">
      <dgm:prSet presAssocID="{E798A0A7-A8A5-4529-8A93-07E2F07D5655}" presName="spacer" presStyleCnt="0"/>
      <dgm:spPr/>
    </dgm:pt>
    <dgm:pt modelId="{05F336C4-FE5B-455E-B480-1F8D642E5914}" type="pres">
      <dgm:prSet presAssocID="{624CAE13-A6B9-4826-9CA8-098A44A439DD}" presName="parentText" presStyleLbl="node1" presStyleIdx="1" presStyleCnt="5">
        <dgm:presLayoutVars>
          <dgm:chMax val="0"/>
          <dgm:bulletEnabled val="1"/>
        </dgm:presLayoutVars>
      </dgm:prSet>
      <dgm:spPr/>
    </dgm:pt>
    <dgm:pt modelId="{DD8B3C0F-A451-4AA7-8BB5-8E24D2B39224}" type="pres">
      <dgm:prSet presAssocID="{C33ABF4A-70C7-4627-BAF3-9FE2615EB73B}" presName="spacer" presStyleCnt="0"/>
      <dgm:spPr/>
    </dgm:pt>
    <dgm:pt modelId="{E89F5586-F80F-45E1-B55C-1EE1855DA07F}" type="pres">
      <dgm:prSet presAssocID="{E0C73B81-5BF4-49ED-A68D-24864857AE66}" presName="parentText" presStyleLbl="node1" presStyleIdx="2" presStyleCnt="5">
        <dgm:presLayoutVars>
          <dgm:chMax val="0"/>
          <dgm:bulletEnabled val="1"/>
        </dgm:presLayoutVars>
      </dgm:prSet>
      <dgm:spPr/>
    </dgm:pt>
    <dgm:pt modelId="{DF3C1DFE-39C4-480A-A7A6-7D769E9CFA47}" type="pres">
      <dgm:prSet presAssocID="{D8777443-4587-47F7-BAAC-5D3F5D0B036A}" presName="spacer" presStyleCnt="0"/>
      <dgm:spPr/>
    </dgm:pt>
    <dgm:pt modelId="{FC825259-F354-49E0-B243-87274DC3B94C}" type="pres">
      <dgm:prSet presAssocID="{113CF55C-3BDD-48E3-A5E3-053565637324}" presName="parentText" presStyleLbl="node1" presStyleIdx="3" presStyleCnt="5">
        <dgm:presLayoutVars>
          <dgm:chMax val="0"/>
          <dgm:bulletEnabled val="1"/>
        </dgm:presLayoutVars>
      </dgm:prSet>
      <dgm:spPr/>
    </dgm:pt>
    <dgm:pt modelId="{1604C9B4-5823-454C-AE5D-6E91F506317F}" type="pres">
      <dgm:prSet presAssocID="{AD0E5E7D-B13B-41CD-B30D-67A34C801511}" presName="spacer" presStyleCnt="0"/>
      <dgm:spPr/>
    </dgm:pt>
    <dgm:pt modelId="{90638C2A-8F7C-4106-A9CB-A8AA99603849}" type="pres">
      <dgm:prSet presAssocID="{B2229580-F03A-4B96-B533-3795BC998DD6}" presName="parentText" presStyleLbl="node1" presStyleIdx="4" presStyleCnt="5">
        <dgm:presLayoutVars>
          <dgm:chMax val="0"/>
          <dgm:bulletEnabled val="1"/>
        </dgm:presLayoutVars>
      </dgm:prSet>
      <dgm:spPr/>
    </dgm:pt>
  </dgm:ptLst>
  <dgm:cxnLst>
    <dgm:cxn modelId="{C312C80C-8239-4956-BE94-1B956B8370BF}" srcId="{C5B7BA0E-2622-46B1-945B-5FA6DE307193}" destId="{B2229580-F03A-4B96-B533-3795BC998DD6}" srcOrd="4" destOrd="0" parTransId="{E987E5E8-AAE5-4659-89B8-4CD1EEC6F0B2}" sibTransId="{7C4FB988-202F-43D4-8E0E-ECCFC0FB1092}"/>
    <dgm:cxn modelId="{A7837B1B-B6FC-460E-BFA3-C1E81A933E53}" srcId="{C5B7BA0E-2622-46B1-945B-5FA6DE307193}" destId="{0D961C82-88EA-45B2-8F9F-8BDE611D9027}" srcOrd="0" destOrd="0" parTransId="{51DAB9DF-2E75-466C-9377-52D8FA4524F0}" sibTransId="{E798A0A7-A8A5-4529-8A93-07E2F07D5655}"/>
    <dgm:cxn modelId="{250FFF35-3713-47E3-8BB4-BED27CDD3AD5}" type="presOf" srcId="{C5B7BA0E-2622-46B1-945B-5FA6DE307193}" destId="{34D4DB0E-139F-4B95-9882-6C02A0E4579B}" srcOrd="0" destOrd="0" presId="urn:microsoft.com/office/officeart/2005/8/layout/vList2"/>
    <dgm:cxn modelId="{BA3F3741-58AA-4202-B268-3B0F00482834}" srcId="{C5B7BA0E-2622-46B1-945B-5FA6DE307193}" destId="{113CF55C-3BDD-48E3-A5E3-053565637324}" srcOrd="3" destOrd="0" parTransId="{D98F1C24-DC4E-4218-ADE4-6C9A3F0AA2BE}" sibTransId="{AD0E5E7D-B13B-41CD-B30D-67A34C801511}"/>
    <dgm:cxn modelId="{26B2CA6B-34E1-4DAA-91D1-FD2056329577}" type="presOf" srcId="{113CF55C-3BDD-48E3-A5E3-053565637324}" destId="{FC825259-F354-49E0-B243-87274DC3B94C}" srcOrd="0" destOrd="0" presId="urn:microsoft.com/office/officeart/2005/8/layout/vList2"/>
    <dgm:cxn modelId="{4CD8456F-4543-4AB8-B28C-4F716B3C1610}" srcId="{C5B7BA0E-2622-46B1-945B-5FA6DE307193}" destId="{E0C73B81-5BF4-49ED-A68D-24864857AE66}" srcOrd="2" destOrd="0" parTransId="{8791639A-1BE1-45A5-BD88-922B0AAC09BC}" sibTransId="{D8777443-4587-47F7-BAAC-5D3F5D0B036A}"/>
    <dgm:cxn modelId="{E60F4E53-3392-4861-A7FD-DA602E980DB1}" srcId="{C5B7BA0E-2622-46B1-945B-5FA6DE307193}" destId="{624CAE13-A6B9-4826-9CA8-098A44A439DD}" srcOrd="1" destOrd="0" parTransId="{70DECECC-A027-49D7-8A8C-299F5A310240}" sibTransId="{C33ABF4A-70C7-4627-BAF3-9FE2615EB73B}"/>
    <dgm:cxn modelId="{1F6E958B-E2B3-441F-825A-BFF71C340DCC}" type="presOf" srcId="{E0C73B81-5BF4-49ED-A68D-24864857AE66}" destId="{E89F5586-F80F-45E1-B55C-1EE1855DA07F}" srcOrd="0" destOrd="0" presId="urn:microsoft.com/office/officeart/2005/8/layout/vList2"/>
    <dgm:cxn modelId="{7D672091-E0B1-4D36-B41F-C1F227174789}" type="presOf" srcId="{0D961C82-88EA-45B2-8F9F-8BDE611D9027}" destId="{7DC5E50D-5E26-43DA-A5A4-C9312F3187F9}" srcOrd="0" destOrd="0" presId="urn:microsoft.com/office/officeart/2005/8/layout/vList2"/>
    <dgm:cxn modelId="{C54B43B7-9617-4D8D-B633-85C7218B8495}" type="presOf" srcId="{624CAE13-A6B9-4826-9CA8-098A44A439DD}" destId="{05F336C4-FE5B-455E-B480-1F8D642E5914}" srcOrd="0" destOrd="0" presId="urn:microsoft.com/office/officeart/2005/8/layout/vList2"/>
    <dgm:cxn modelId="{ABBC06E1-6E4B-4375-B93E-E2BE260A4A2B}" type="presOf" srcId="{B2229580-F03A-4B96-B533-3795BC998DD6}" destId="{90638C2A-8F7C-4106-A9CB-A8AA99603849}" srcOrd="0" destOrd="0" presId="urn:microsoft.com/office/officeart/2005/8/layout/vList2"/>
    <dgm:cxn modelId="{85020C06-0007-43AE-BDD4-C4333B51613D}" type="presParOf" srcId="{34D4DB0E-139F-4B95-9882-6C02A0E4579B}" destId="{7DC5E50D-5E26-43DA-A5A4-C9312F3187F9}" srcOrd="0" destOrd="0" presId="urn:microsoft.com/office/officeart/2005/8/layout/vList2"/>
    <dgm:cxn modelId="{E0AE32D2-999B-4FA5-948D-5727666546C6}" type="presParOf" srcId="{34D4DB0E-139F-4B95-9882-6C02A0E4579B}" destId="{0329D673-C9F6-4096-B9DD-1FEB2935DB8E}" srcOrd="1" destOrd="0" presId="urn:microsoft.com/office/officeart/2005/8/layout/vList2"/>
    <dgm:cxn modelId="{5DC66F80-9C82-4704-9063-FCECD45DE4D5}" type="presParOf" srcId="{34D4DB0E-139F-4B95-9882-6C02A0E4579B}" destId="{05F336C4-FE5B-455E-B480-1F8D642E5914}" srcOrd="2" destOrd="0" presId="urn:microsoft.com/office/officeart/2005/8/layout/vList2"/>
    <dgm:cxn modelId="{99D960E8-4D69-4E40-AB4B-AC199104FB5B}" type="presParOf" srcId="{34D4DB0E-139F-4B95-9882-6C02A0E4579B}" destId="{DD8B3C0F-A451-4AA7-8BB5-8E24D2B39224}" srcOrd="3" destOrd="0" presId="urn:microsoft.com/office/officeart/2005/8/layout/vList2"/>
    <dgm:cxn modelId="{2DC8056F-92E0-4473-A563-936C8FB27D53}" type="presParOf" srcId="{34D4DB0E-139F-4B95-9882-6C02A0E4579B}" destId="{E89F5586-F80F-45E1-B55C-1EE1855DA07F}" srcOrd="4" destOrd="0" presId="urn:microsoft.com/office/officeart/2005/8/layout/vList2"/>
    <dgm:cxn modelId="{620FC6DE-5B12-4106-86F8-70CA57540724}" type="presParOf" srcId="{34D4DB0E-139F-4B95-9882-6C02A0E4579B}" destId="{DF3C1DFE-39C4-480A-A7A6-7D769E9CFA47}" srcOrd="5" destOrd="0" presId="urn:microsoft.com/office/officeart/2005/8/layout/vList2"/>
    <dgm:cxn modelId="{EEF20D44-8855-483B-B1DF-97705C7991FD}" type="presParOf" srcId="{34D4DB0E-139F-4B95-9882-6C02A0E4579B}" destId="{FC825259-F354-49E0-B243-87274DC3B94C}" srcOrd="6" destOrd="0" presId="urn:microsoft.com/office/officeart/2005/8/layout/vList2"/>
    <dgm:cxn modelId="{0CE37D88-1026-455E-B338-20DF235808A6}" type="presParOf" srcId="{34D4DB0E-139F-4B95-9882-6C02A0E4579B}" destId="{1604C9B4-5823-454C-AE5D-6E91F506317F}" srcOrd="7" destOrd="0" presId="urn:microsoft.com/office/officeart/2005/8/layout/vList2"/>
    <dgm:cxn modelId="{0DB8C296-EBE2-448B-BC2F-68FE79562627}" type="presParOf" srcId="{34D4DB0E-139F-4B95-9882-6C02A0E4579B}" destId="{90638C2A-8F7C-4106-A9CB-A8AA9960384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799F81-CC9F-4F7A-8DFB-5D0EF4FADE42}" type="doc">
      <dgm:prSet loTypeId="urn:microsoft.com/office/officeart/2016/7/layout/LinearArrowProcessNumbered" loCatId="process" qsTypeId="urn:microsoft.com/office/officeart/2005/8/quickstyle/simple1" qsCatId="simple" csTypeId="urn:microsoft.com/office/officeart/2005/8/colors/colorful5" csCatId="colorful"/>
      <dgm:spPr/>
      <dgm:t>
        <a:bodyPr/>
        <a:lstStyle/>
        <a:p>
          <a:endParaRPr lang="en-US"/>
        </a:p>
      </dgm:t>
    </dgm:pt>
    <dgm:pt modelId="{85043210-04E5-43F1-8FDA-4EF2E7ABF399}">
      <dgm:prSet/>
      <dgm:spPr/>
      <dgm:t>
        <a:bodyPr/>
        <a:lstStyle/>
        <a:p>
          <a:r>
            <a:rPr lang="en-US"/>
            <a:t>According to the World Health Organization (2023), “globally, disability . . . due to PD is rapidly increasing” (para. 1</a:t>
          </a:r>
          <a:r>
            <a:rPr lang="en-US" b="1"/>
            <a:t>) </a:t>
          </a:r>
          <a:r>
            <a:rPr lang="en-US"/>
            <a:t>which can precipitate more encounters between law enforcement and PwP worldwide. </a:t>
          </a:r>
        </a:p>
      </dgm:t>
    </dgm:pt>
    <dgm:pt modelId="{00BAD268-F9A2-49D9-A4B9-B454FEFB842D}" type="parTrans" cxnId="{9C4BD4BE-2DF2-42F6-897B-625CB6E1DAC5}">
      <dgm:prSet/>
      <dgm:spPr/>
      <dgm:t>
        <a:bodyPr/>
        <a:lstStyle/>
        <a:p>
          <a:endParaRPr lang="en-US"/>
        </a:p>
      </dgm:t>
    </dgm:pt>
    <dgm:pt modelId="{D9ACDF02-66F7-416E-94B0-F02A1CD7A9B2}" type="sibTrans" cxnId="{9C4BD4BE-2DF2-42F6-897B-625CB6E1DAC5}">
      <dgm:prSet phldrT="1" phldr="0"/>
      <dgm:spPr/>
      <dgm:t>
        <a:bodyPr/>
        <a:lstStyle/>
        <a:p>
          <a:r>
            <a:rPr lang="en-US"/>
            <a:t>1</a:t>
          </a:r>
        </a:p>
      </dgm:t>
    </dgm:pt>
    <dgm:pt modelId="{D1F69F63-B372-4624-AF89-0FBFD97A3CB2}">
      <dgm:prSet/>
      <dgm:spPr/>
      <dgm:t>
        <a:bodyPr/>
        <a:lstStyle/>
        <a:p>
          <a:r>
            <a:rPr lang="en-US"/>
            <a:t>As rates grow, so does the need for training and PD awareness for academy trainees and field officers. The likelihood of an encounter or interaction between police and PwP grows as more PwP are diagnosed. </a:t>
          </a:r>
        </a:p>
      </dgm:t>
    </dgm:pt>
    <dgm:pt modelId="{C72AC563-C150-4032-8A7A-608866C5C049}" type="parTrans" cxnId="{0F31C0EC-0E5D-4A5F-BED3-2D4E317D11D6}">
      <dgm:prSet/>
      <dgm:spPr/>
      <dgm:t>
        <a:bodyPr/>
        <a:lstStyle/>
        <a:p>
          <a:endParaRPr lang="en-US"/>
        </a:p>
      </dgm:t>
    </dgm:pt>
    <dgm:pt modelId="{56C2C2F1-1E09-413B-9687-924795CEB204}" type="sibTrans" cxnId="{0F31C0EC-0E5D-4A5F-BED3-2D4E317D11D6}">
      <dgm:prSet phldrT="2" phldr="0"/>
      <dgm:spPr/>
      <dgm:t>
        <a:bodyPr/>
        <a:lstStyle/>
        <a:p>
          <a:r>
            <a:rPr lang="en-US"/>
            <a:t>2</a:t>
          </a:r>
        </a:p>
      </dgm:t>
    </dgm:pt>
    <dgm:pt modelId="{C7704DC5-A986-4DF2-B4B3-07559191C729}">
      <dgm:prSet/>
      <dgm:spPr/>
      <dgm:t>
        <a:bodyPr/>
        <a:lstStyle/>
        <a:p>
          <a:r>
            <a:rPr lang="en-US"/>
            <a:t>Thus, awareness is needed when approaching a PwP in a vehicle, at their home, or in any interaction in daily activities. </a:t>
          </a:r>
        </a:p>
      </dgm:t>
    </dgm:pt>
    <dgm:pt modelId="{6D7F03CE-6ABA-491C-AC34-0E9E8FAA72D0}" type="parTrans" cxnId="{53A3DC6B-29A5-46E7-9F64-86B8C6F6E807}">
      <dgm:prSet/>
      <dgm:spPr/>
      <dgm:t>
        <a:bodyPr/>
        <a:lstStyle/>
        <a:p>
          <a:endParaRPr lang="en-US"/>
        </a:p>
      </dgm:t>
    </dgm:pt>
    <dgm:pt modelId="{A7996470-0AEB-40EC-A9FE-F0F98AB93E84}" type="sibTrans" cxnId="{53A3DC6B-29A5-46E7-9F64-86B8C6F6E807}">
      <dgm:prSet phldrT="3" phldr="0"/>
      <dgm:spPr/>
      <dgm:t>
        <a:bodyPr/>
        <a:lstStyle/>
        <a:p>
          <a:r>
            <a:rPr lang="en-US"/>
            <a:t>3</a:t>
          </a:r>
        </a:p>
      </dgm:t>
    </dgm:pt>
    <dgm:pt modelId="{87813CA3-E462-4517-989A-519380CF4CC9}">
      <dgm:prSet/>
      <dgm:spPr/>
      <dgm:t>
        <a:bodyPr/>
        <a:lstStyle/>
        <a:p>
          <a:r>
            <a:rPr lang="en-US"/>
            <a:t>Creating new policies for training and PD awareness can help policymakers, health program managers and planners, healthcare providers, researchers, carers, and other stakeholders so that all are informed when PwP and those helping them interact with police.</a:t>
          </a:r>
        </a:p>
      </dgm:t>
    </dgm:pt>
    <dgm:pt modelId="{5A4C2136-AABC-437E-9056-6A811E72D339}" type="parTrans" cxnId="{609DC8D7-774A-47F3-8F0C-54E3DA32FA6F}">
      <dgm:prSet/>
      <dgm:spPr/>
      <dgm:t>
        <a:bodyPr/>
        <a:lstStyle/>
        <a:p>
          <a:endParaRPr lang="en-US"/>
        </a:p>
      </dgm:t>
    </dgm:pt>
    <dgm:pt modelId="{5EEC47A6-5255-4682-BD82-E400C0E619E5}" type="sibTrans" cxnId="{609DC8D7-774A-47F3-8F0C-54E3DA32FA6F}">
      <dgm:prSet phldrT="4" phldr="0"/>
      <dgm:spPr/>
      <dgm:t>
        <a:bodyPr/>
        <a:lstStyle/>
        <a:p>
          <a:r>
            <a:rPr lang="en-US"/>
            <a:t>4</a:t>
          </a:r>
        </a:p>
      </dgm:t>
    </dgm:pt>
    <dgm:pt modelId="{3516DB95-BB7C-4375-A784-E87AC9476F41}" type="pres">
      <dgm:prSet presAssocID="{BB799F81-CC9F-4F7A-8DFB-5D0EF4FADE42}" presName="linearFlow" presStyleCnt="0">
        <dgm:presLayoutVars>
          <dgm:dir/>
          <dgm:animLvl val="lvl"/>
          <dgm:resizeHandles val="exact"/>
        </dgm:presLayoutVars>
      </dgm:prSet>
      <dgm:spPr/>
    </dgm:pt>
    <dgm:pt modelId="{232AFF07-5416-413A-8641-DEA34385F9AA}" type="pres">
      <dgm:prSet presAssocID="{85043210-04E5-43F1-8FDA-4EF2E7ABF399}" presName="compositeNode" presStyleCnt="0"/>
      <dgm:spPr/>
    </dgm:pt>
    <dgm:pt modelId="{C968451E-DB0B-4D5B-BEBF-7013B333B02F}" type="pres">
      <dgm:prSet presAssocID="{85043210-04E5-43F1-8FDA-4EF2E7ABF399}" presName="parTx" presStyleLbl="node1" presStyleIdx="0" presStyleCnt="0">
        <dgm:presLayoutVars>
          <dgm:chMax val="0"/>
          <dgm:chPref val="0"/>
          <dgm:bulletEnabled val="1"/>
        </dgm:presLayoutVars>
      </dgm:prSet>
      <dgm:spPr/>
    </dgm:pt>
    <dgm:pt modelId="{1CDC1BF6-C59B-491B-B027-98BBDFC22B42}" type="pres">
      <dgm:prSet presAssocID="{85043210-04E5-43F1-8FDA-4EF2E7ABF399}" presName="parSh" presStyleCnt="0"/>
      <dgm:spPr/>
    </dgm:pt>
    <dgm:pt modelId="{9525B50A-BB59-43FF-B31C-231A8C9A6A81}" type="pres">
      <dgm:prSet presAssocID="{85043210-04E5-43F1-8FDA-4EF2E7ABF399}" presName="lineNode" presStyleLbl="alignAccFollowNode1" presStyleIdx="0" presStyleCnt="12"/>
      <dgm:spPr/>
    </dgm:pt>
    <dgm:pt modelId="{9372278A-6ACE-45E0-9D33-226985CE727E}" type="pres">
      <dgm:prSet presAssocID="{85043210-04E5-43F1-8FDA-4EF2E7ABF399}" presName="lineArrowNode" presStyleLbl="alignAccFollowNode1" presStyleIdx="1" presStyleCnt="12"/>
      <dgm:spPr/>
    </dgm:pt>
    <dgm:pt modelId="{144F33DC-AB02-4462-B72F-BBE879E87111}" type="pres">
      <dgm:prSet presAssocID="{D9ACDF02-66F7-416E-94B0-F02A1CD7A9B2}" presName="sibTransNodeCircle" presStyleLbl="alignNode1" presStyleIdx="0" presStyleCnt="4">
        <dgm:presLayoutVars>
          <dgm:chMax val="0"/>
          <dgm:bulletEnabled/>
        </dgm:presLayoutVars>
      </dgm:prSet>
      <dgm:spPr/>
    </dgm:pt>
    <dgm:pt modelId="{396AC956-77E3-4850-9E5C-C564D1C24A85}" type="pres">
      <dgm:prSet presAssocID="{D9ACDF02-66F7-416E-94B0-F02A1CD7A9B2}" presName="spacerBetweenCircleAndCallout" presStyleCnt="0">
        <dgm:presLayoutVars/>
      </dgm:prSet>
      <dgm:spPr/>
    </dgm:pt>
    <dgm:pt modelId="{0F7129AD-EC0E-4A17-9B26-BF7341DF7F9B}" type="pres">
      <dgm:prSet presAssocID="{85043210-04E5-43F1-8FDA-4EF2E7ABF399}" presName="nodeText" presStyleLbl="alignAccFollowNode1" presStyleIdx="2" presStyleCnt="12">
        <dgm:presLayoutVars>
          <dgm:bulletEnabled val="1"/>
        </dgm:presLayoutVars>
      </dgm:prSet>
      <dgm:spPr/>
    </dgm:pt>
    <dgm:pt modelId="{1CFD04B7-F826-4AF9-98D8-A919209C5439}" type="pres">
      <dgm:prSet presAssocID="{D9ACDF02-66F7-416E-94B0-F02A1CD7A9B2}" presName="sibTransComposite" presStyleCnt="0"/>
      <dgm:spPr/>
    </dgm:pt>
    <dgm:pt modelId="{FE360732-40C5-44BD-BB99-BE23EA956A8F}" type="pres">
      <dgm:prSet presAssocID="{D1F69F63-B372-4624-AF89-0FBFD97A3CB2}" presName="compositeNode" presStyleCnt="0"/>
      <dgm:spPr/>
    </dgm:pt>
    <dgm:pt modelId="{AE96EED4-AFFF-414D-A229-A202D7B3EF37}" type="pres">
      <dgm:prSet presAssocID="{D1F69F63-B372-4624-AF89-0FBFD97A3CB2}" presName="parTx" presStyleLbl="node1" presStyleIdx="0" presStyleCnt="0">
        <dgm:presLayoutVars>
          <dgm:chMax val="0"/>
          <dgm:chPref val="0"/>
          <dgm:bulletEnabled val="1"/>
        </dgm:presLayoutVars>
      </dgm:prSet>
      <dgm:spPr/>
    </dgm:pt>
    <dgm:pt modelId="{77E1CE09-C39C-40B9-B799-3A3120CAB60A}" type="pres">
      <dgm:prSet presAssocID="{D1F69F63-B372-4624-AF89-0FBFD97A3CB2}" presName="parSh" presStyleCnt="0"/>
      <dgm:spPr/>
    </dgm:pt>
    <dgm:pt modelId="{619F1395-3968-4419-9F6E-ACFB1893265C}" type="pres">
      <dgm:prSet presAssocID="{D1F69F63-B372-4624-AF89-0FBFD97A3CB2}" presName="lineNode" presStyleLbl="alignAccFollowNode1" presStyleIdx="3" presStyleCnt="12"/>
      <dgm:spPr/>
    </dgm:pt>
    <dgm:pt modelId="{56C760FC-3EE3-4C80-A1BA-D0591D3BAC82}" type="pres">
      <dgm:prSet presAssocID="{D1F69F63-B372-4624-AF89-0FBFD97A3CB2}" presName="lineArrowNode" presStyleLbl="alignAccFollowNode1" presStyleIdx="4" presStyleCnt="12"/>
      <dgm:spPr/>
    </dgm:pt>
    <dgm:pt modelId="{778869AE-09D8-4A52-A140-673E04B44422}" type="pres">
      <dgm:prSet presAssocID="{56C2C2F1-1E09-413B-9687-924795CEB204}" presName="sibTransNodeCircle" presStyleLbl="alignNode1" presStyleIdx="1" presStyleCnt="4">
        <dgm:presLayoutVars>
          <dgm:chMax val="0"/>
          <dgm:bulletEnabled/>
        </dgm:presLayoutVars>
      </dgm:prSet>
      <dgm:spPr/>
    </dgm:pt>
    <dgm:pt modelId="{C799C80B-8966-464D-8EA5-8DF250BA28E6}" type="pres">
      <dgm:prSet presAssocID="{56C2C2F1-1E09-413B-9687-924795CEB204}" presName="spacerBetweenCircleAndCallout" presStyleCnt="0">
        <dgm:presLayoutVars/>
      </dgm:prSet>
      <dgm:spPr/>
    </dgm:pt>
    <dgm:pt modelId="{4DE8849A-619B-49B8-B86B-97C3F5A05589}" type="pres">
      <dgm:prSet presAssocID="{D1F69F63-B372-4624-AF89-0FBFD97A3CB2}" presName="nodeText" presStyleLbl="alignAccFollowNode1" presStyleIdx="5" presStyleCnt="12">
        <dgm:presLayoutVars>
          <dgm:bulletEnabled val="1"/>
        </dgm:presLayoutVars>
      </dgm:prSet>
      <dgm:spPr/>
    </dgm:pt>
    <dgm:pt modelId="{90658641-F8AB-4143-AE61-7C9D034A73A9}" type="pres">
      <dgm:prSet presAssocID="{56C2C2F1-1E09-413B-9687-924795CEB204}" presName="sibTransComposite" presStyleCnt="0"/>
      <dgm:spPr/>
    </dgm:pt>
    <dgm:pt modelId="{58A40F1D-CFDB-4FDC-8823-E4079DF3AF75}" type="pres">
      <dgm:prSet presAssocID="{C7704DC5-A986-4DF2-B4B3-07559191C729}" presName="compositeNode" presStyleCnt="0"/>
      <dgm:spPr/>
    </dgm:pt>
    <dgm:pt modelId="{88B87348-F6EF-413F-BE30-6586C45A27C4}" type="pres">
      <dgm:prSet presAssocID="{C7704DC5-A986-4DF2-B4B3-07559191C729}" presName="parTx" presStyleLbl="node1" presStyleIdx="0" presStyleCnt="0">
        <dgm:presLayoutVars>
          <dgm:chMax val="0"/>
          <dgm:chPref val="0"/>
          <dgm:bulletEnabled val="1"/>
        </dgm:presLayoutVars>
      </dgm:prSet>
      <dgm:spPr/>
    </dgm:pt>
    <dgm:pt modelId="{4DBC74D0-670B-4E3F-AAB0-4DCD12D81C1C}" type="pres">
      <dgm:prSet presAssocID="{C7704DC5-A986-4DF2-B4B3-07559191C729}" presName="parSh" presStyleCnt="0"/>
      <dgm:spPr/>
    </dgm:pt>
    <dgm:pt modelId="{235BE18B-CDD0-4ABC-AC23-3F2CEA33D04F}" type="pres">
      <dgm:prSet presAssocID="{C7704DC5-A986-4DF2-B4B3-07559191C729}" presName="lineNode" presStyleLbl="alignAccFollowNode1" presStyleIdx="6" presStyleCnt="12"/>
      <dgm:spPr/>
    </dgm:pt>
    <dgm:pt modelId="{32B59977-C578-4077-8762-359F7A46B878}" type="pres">
      <dgm:prSet presAssocID="{C7704DC5-A986-4DF2-B4B3-07559191C729}" presName="lineArrowNode" presStyleLbl="alignAccFollowNode1" presStyleIdx="7" presStyleCnt="12"/>
      <dgm:spPr/>
    </dgm:pt>
    <dgm:pt modelId="{48F8D0AC-AA17-41DA-B22A-0CD5F9EAED0C}" type="pres">
      <dgm:prSet presAssocID="{A7996470-0AEB-40EC-A9FE-F0F98AB93E84}" presName="sibTransNodeCircle" presStyleLbl="alignNode1" presStyleIdx="2" presStyleCnt="4">
        <dgm:presLayoutVars>
          <dgm:chMax val="0"/>
          <dgm:bulletEnabled/>
        </dgm:presLayoutVars>
      </dgm:prSet>
      <dgm:spPr/>
    </dgm:pt>
    <dgm:pt modelId="{89E9D796-09ED-4FDA-B0BB-D81B3C3E9BD0}" type="pres">
      <dgm:prSet presAssocID="{A7996470-0AEB-40EC-A9FE-F0F98AB93E84}" presName="spacerBetweenCircleAndCallout" presStyleCnt="0">
        <dgm:presLayoutVars/>
      </dgm:prSet>
      <dgm:spPr/>
    </dgm:pt>
    <dgm:pt modelId="{E103CD56-951F-40DF-8C9F-9F34C5C1DCBB}" type="pres">
      <dgm:prSet presAssocID="{C7704DC5-A986-4DF2-B4B3-07559191C729}" presName="nodeText" presStyleLbl="alignAccFollowNode1" presStyleIdx="8" presStyleCnt="12">
        <dgm:presLayoutVars>
          <dgm:bulletEnabled val="1"/>
        </dgm:presLayoutVars>
      </dgm:prSet>
      <dgm:spPr/>
    </dgm:pt>
    <dgm:pt modelId="{0B20F5D2-8641-40E4-9BB7-0C7E419605E0}" type="pres">
      <dgm:prSet presAssocID="{A7996470-0AEB-40EC-A9FE-F0F98AB93E84}" presName="sibTransComposite" presStyleCnt="0"/>
      <dgm:spPr/>
    </dgm:pt>
    <dgm:pt modelId="{01B78BB6-B8CF-44D4-9366-5DB0E542A60F}" type="pres">
      <dgm:prSet presAssocID="{87813CA3-E462-4517-989A-519380CF4CC9}" presName="compositeNode" presStyleCnt="0"/>
      <dgm:spPr/>
    </dgm:pt>
    <dgm:pt modelId="{0A4B23DD-4C12-4A1F-8940-ADE8FC8FD87B}" type="pres">
      <dgm:prSet presAssocID="{87813CA3-E462-4517-989A-519380CF4CC9}" presName="parTx" presStyleLbl="node1" presStyleIdx="0" presStyleCnt="0">
        <dgm:presLayoutVars>
          <dgm:chMax val="0"/>
          <dgm:chPref val="0"/>
          <dgm:bulletEnabled val="1"/>
        </dgm:presLayoutVars>
      </dgm:prSet>
      <dgm:spPr/>
    </dgm:pt>
    <dgm:pt modelId="{A3DAAF8A-175A-45DE-B59C-F74C3E443E2E}" type="pres">
      <dgm:prSet presAssocID="{87813CA3-E462-4517-989A-519380CF4CC9}" presName="parSh" presStyleCnt="0"/>
      <dgm:spPr/>
    </dgm:pt>
    <dgm:pt modelId="{DC9AF8FC-3421-4A93-91C4-0098C102F1D9}" type="pres">
      <dgm:prSet presAssocID="{87813CA3-E462-4517-989A-519380CF4CC9}" presName="lineNode" presStyleLbl="alignAccFollowNode1" presStyleIdx="9" presStyleCnt="12"/>
      <dgm:spPr/>
    </dgm:pt>
    <dgm:pt modelId="{60A7509A-DE4E-491D-8EF0-12F7B0943476}" type="pres">
      <dgm:prSet presAssocID="{87813CA3-E462-4517-989A-519380CF4CC9}" presName="lineArrowNode" presStyleLbl="alignAccFollowNode1" presStyleIdx="10" presStyleCnt="12"/>
      <dgm:spPr/>
    </dgm:pt>
    <dgm:pt modelId="{93ECD48E-88EF-486C-B00B-EEEBA8A5A2D8}" type="pres">
      <dgm:prSet presAssocID="{5EEC47A6-5255-4682-BD82-E400C0E619E5}" presName="sibTransNodeCircle" presStyleLbl="alignNode1" presStyleIdx="3" presStyleCnt="4">
        <dgm:presLayoutVars>
          <dgm:chMax val="0"/>
          <dgm:bulletEnabled/>
        </dgm:presLayoutVars>
      </dgm:prSet>
      <dgm:spPr/>
    </dgm:pt>
    <dgm:pt modelId="{E73C92C2-6068-4973-AFEC-DB5F25CD478F}" type="pres">
      <dgm:prSet presAssocID="{5EEC47A6-5255-4682-BD82-E400C0E619E5}" presName="spacerBetweenCircleAndCallout" presStyleCnt="0">
        <dgm:presLayoutVars/>
      </dgm:prSet>
      <dgm:spPr/>
    </dgm:pt>
    <dgm:pt modelId="{3C6E9225-C9D6-4121-8B89-341AE3DC5624}" type="pres">
      <dgm:prSet presAssocID="{87813CA3-E462-4517-989A-519380CF4CC9}" presName="nodeText" presStyleLbl="alignAccFollowNode1" presStyleIdx="11" presStyleCnt="12">
        <dgm:presLayoutVars>
          <dgm:bulletEnabled val="1"/>
        </dgm:presLayoutVars>
      </dgm:prSet>
      <dgm:spPr/>
    </dgm:pt>
  </dgm:ptLst>
  <dgm:cxnLst>
    <dgm:cxn modelId="{28B0EA2F-2231-4B9E-AEAA-7747BA0A78CF}" type="presOf" srcId="{BB799F81-CC9F-4F7A-8DFB-5D0EF4FADE42}" destId="{3516DB95-BB7C-4375-A784-E87AC9476F41}" srcOrd="0" destOrd="0" presId="urn:microsoft.com/office/officeart/2016/7/layout/LinearArrowProcessNumbered"/>
    <dgm:cxn modelId="{AE75CE30-F739-41B0-A8FB-55283AB60AD7}" type="presOf" srcId="{D9ACDF02-66F7-416E-94B0-F02A1CD7A9B2}" destId="{144F33DC-AB02-4462-B72F-BBE879E87111}" srcOrd="0" destOrd="0" presId="urn:microsoft.com/office/officeart/2016/7/layout/LinearArrowProcessNumbered"/>
    <dgm:cxn modelId="{82A50A5E-00AF-476F-A3B6-C40FBB602FC5}" type="presOf" srcId="{D1F69F63-B372-4624-AF89-0FBFD97A3CB2}" destId="{4DE8849A-619B-49B8-B86B-97C3F5A05589}" srcOrd="0" destOrd="0" presId="urn:microsoft.com/office/officeart/2016/7/layout/LinearArrowProcessNumbered"/>
    <dgm:cxn modelId="{4804DE43-9FA3-4A3E-A015-179BD68F3216}" type="presOf" srcId="{85043210-04E5-43F1-8FDA-4EF2E7ABF399}" destId="{0F7129AD-EC0E-4A17-9B26-BF7341DF7F9B}" srcOrd="0" destOrd="0" presId="urn:microsoft.com/office/officeart/2016/7/layout/LinearArrowProcessNumbered"/>
    <dgm:cxn modelId="{53A3DC6B-29A5-46E7-9F64-86B8C6F6E807}" srcId="{BB799F81-CC9F-4F7A-8DFB-5D0EF4FADE42}" destId="{C7704DC5-A986-4DF2-B4B3-07559191C729}" srcOrd="2" destOrd="0" parTransId="{6D7F03CE-6ABA-491C-AC34-0E9E8FAA72D0}" sibTransId="{A7996470-0AEB-40EC-A9FE-F0F98AB93E84}"/>
    <dgm:cxn modelId="{E8F06280-D3F7-4BA8-B06E-81D3589900AA}" type="presOf" srcId="{5EEC47A6-5255-4682-BD82-E400C0E619E5}" destId="{93ECD48E-88EF-486C-B00B-EEEBA8A5A2D8}" srcOrd="0" destOrd="0" presId="urn:microsoft.com/office/officeart/2016/7/layout/LinearArrowProcessNumbered"/>
    <dgm:cxn modelId="{9FEB6F8A-3CDC-4A56-85D8-63A2F180D7FE}" type="presOf" srcId="{A7996470-0AEB-40EC-A9FE-F0F98AB93E84}" destId="{48F8D0AC-AA17-41DA-B22A-0CD5F9EAED0C}" srcOrd="0" destOrd="0" presId="urn:microsoft.com/office/officeart/2016/7/layout/LinearArrowProcessNumbered"/>
    <dgm:cxn modelId="{14A23B8D-206F-4B72-AB16-0683CAEEAE17}" type="presOf" srcId="{87813CA3-E462-4517-989A-519380CF4CC9}" destId="{3C6E9225-C9D6-4121-8B89-341AE3DC5624}" srcOrd="0" destOrd="0" presId="urn:microsoft.com/office/officeart/2016/7/layout/LinearArrowProcessNumbered"/>
    <dgm:cxn modelId="{9C4BD4BE-2DF2-42F6-897B-625CB6E1DAC5}" srcId="{BB799F81-CC9F-4F7A-8DFB-5D0EF4FADE42}" destId="{85043210-04E5-43F1-8FDA-4EF2E7ABF399}" srcOrd="0" destOrd="0" parTransId="{00BAD268-F9A2-49D9-A4B9-B454FEFB842D}" sibTransId="{D9ACDF02-66F7-416E-94B0-F02A1CD7A9B2}"/>
    <dgm:cxn modelId="{DA8970D7-468E-480A-897A-B86029065404}" type="presOf" srcId="{C7704DC5-A986-4DF2-B4B3-07559191C729}" destId="{E103CD56-951F-40DF-8C9F-9F34C5C1DCBB}" srcOrd="0" destOrd="0" presId="urn:microsoft.com/office/officeart/2016/7/layout/LinearArrowProcessNumbered"/>
    <dgm:cxn modelId="{609DC8D7-774A-47F3-8F0C-54E3DA32FA6F}" srcId="{BB799F81-CC9F-4F7A-8DFB-5D0EF4FADE42}" destId="{87813CA3-E462-4517-989A-519380CF4CC9}" srcOrd="3" destOrd="0" parTransId="{5A4C2136-AABC-437E-9056-6A811E72D339}" sibTransId="{5EEC47A6-5255-4682-BD82-E400C0E619E5}"/>
    <dgm:cxn modelId="{734332E3-0066-446E-981A-068491B766A2}" type="presOf" srcId="{56C2C2F1-1E09-413B-9687-924795CEB204}" destId="{778869AE-09D8-4A52-A140-673E04B44422}" srcOrd="0" destOrd="0" presId="urn:microsoft.com/office/officeart/2016/7/layout/LinearArrowProcessNumbered"/>
    <dgm:cxn modelId="{0F31C0EC-0E5D-4A5F-BED3-2D4E317D11D6}" srcId="{BB799F81-CC9F-4F7A-8DFB-5D0EF4FADE42}" destId="{D1F69F63-B372-4624-AF89-0FBFD97A3CB2}" srcOrd="1" destOrd="0" parTransId="{C72AC563-C150-4032-8A7A-608866C5C049}" sibTransId="{56C2C2F1-1E09-413B-9687-924795CEB204}"/>
    <dgm:cxn modelId="{FF1F05DC-C382-448A-B4E0-EB7FABE50DF7}" type="presParOf" srcId="{3516DB95-BB7C-4375-A784-E87AC9476F41}" destId="{232AFF07-5416-413A-8641-DEA34385F9AA}" srcOrd="0" destOrd="0" presId="urn:microsoft.com/office/officeart/2016/7/layout/LinearArrowProcessNumbered"/>
    <dgm:cxn modelId="{324746B0-CFDA-4C17-ACC3-CC7E73EDA4FA}" type="presParOf" srcId="{232AFF07-5416-413A-8641-DEA34385F9AA}" destId="{C968451E-DB0B-4D5B-BEBF-7013B333B02F}" srcOrd="0" destOrd="0" presId="urn:microsoft.com/office/officeart/2016/7/layout/LinearArrowProcessNumbered"/>
    <dgm:cxn modelId="{FF711398-6918-4F30-B192-7FCFEEAC3D4B}" type="presParOf" srcId="{232AFF07-5416-413A-8641-DEA34385F9AA}" destId="{1CDC1BF6-C59B-491B-B027-98BBDFC22B42}" srcOrd="1" destOrd="0" presId="urn:microsoft.com/office/officeart/2016/7/layout/LinearArrowProcessNumbered"/>
    <dgm:cxn modelId="{80CC944C-F156-4D38-A934-1AA48EADBCCC}" type="presParOf" srcId="{1CDC1BF6-C59B-491B-B027-98BBDFC22B42}" destId="{9525B50A-BB59-43FF-B31C-231A8C9A6A81}" srcOrd="0" destOrd="0" presId="urn:microsoft.com/office/officeart/2016/7/layout/LinearArrowProcessNumbered"/>
    <dgm:cxn modelId="{1D692A41-756C-41AF-AB0E-FBA2D4A772B6}" type="presParOf" srcId="{1CDC1BF6-C59B-491B-B027-98BBDFC22B42}" destId="{9372278A-6ACE-45E0-9D33-226985CE727E}" srcOrd="1" destOrd="0" presId="urn:microsoft.com/office/officeart/2016/7/layout/LinearArrowProcessNumbered"/>
    <dgm:cxn modelId="{A519CE23-72CD-4679-A983-DDB857DBA876}" type="presParOf" srcId="{1CDC1BF6-C59B-491B-B027-98BBDFC22B42}" destId="{144F33DC-AB02-4462-B72F-BBE879E87111}" srcOrd="2" destOrd="0" presId="urn:microsoft.com/office/officeart/2016/7/layout/LinearArrowProcessNumbered"/>
    <dgm:cxn modelId="{9F9BF3F0-B7C5-4039-B4CB-32ABBE5BD057}" type="presParOf" srcId="{1CDC1BF6-C59B-491B-B027-98BBDFC22B42}" destId="{396AC956-77E3-4850-9E5C-C564D1C24A85}" srcOrd="3" destOrd="0" presId="urn:microsoft.com/office/officeart/2016/7/layout/LinearArrowProcessNumbered"/>
    <dgm:cxn modelId="{B769157E-DCBE-44D9-86FE-E6D214E62ED3}" type="presParOf" srcId="{232AFF07-5416-413A-8641-DEA34385F9AA}" destId="{0F7129AD-EC0E-4A17-9B26-BF7341DF7F9B}" srcOrd="2" destOrd="0" presId="urn:microsoft.com/office/officeart/2016/7/layout/LinearArrowProcessNumbered"/>
    <dgm:cxn modelId="{B7FD874A-4BCC-43A4-9276-A7A334DDCFE8}" type="presParOf" srcId="{3516DB95-BB7C-4375-A784-E87AC9476F41}" destId="{1CFD04B7-F826-4AF9-98D8-A919209C5439}" srcOrd="1" destOrd="0" presId="urn:microsoft.com/office/officeart/2016/7/layout/LinearArrowProcessNumbered"/>
    <dgm:cxn modelId="{6908B198-2CB3-48C7-9A27-FB363C94E0B6}" type="presParOf" srcId="{3516DB95-BB7C-4375-A784-E87AC9476F41}" destId="{FE360732-40C5-44BD-BB99-BE23EA956A8F}" srcOrd="2" destOrd="0" presId="urn:microsoft.com/office/officeart/2016/7/layout/LinearArrowProcessNumbered"/>
    <dgm:cxn modelId="{F467936E-D1C5-45DE-B4C0-54D9B5D9F138}" type="presParOf" srcId="{FE360732-40C5-44BD-BB99-BE23EA956A8F}" destId="{AE96EED4-AFFF-414D-A229-A202D7B3EF37}" srcOrd="0" destOrd="0" presId="urn:microsoft.com/office/officeart/2016/7/layout/LinearArrowProcessNumbered"/>
    <dgm:cxn modelId="{8C2805CC-0A8B-4F5E-AD81-6AB59517B6E6}" type="presParOf" srcId="{FE360732-40C5-44BD-BB99-BE23EA956A8F}" destId="{77E1CE09-C39C-40B9-B799-3A3120CAB60A}" srcOrd="1" destOrd="0" presId="urn:microsoft.com/office/officeart/2016/7/layout/LinearArrowProcessNumbered"/>
    <dgm:cxn modelId="{15F16CC9-16EF-4577-8BA3-63786BCF188C}" type="presParOf" srcId="{77E1CE09-C39C-40B9-B799-3A3120CAB60A}" destId="{619F1395-3968-4419-9F6E-ACFB1893265C}" srcOrd="0" destOrd="0" presId="urn:microsoft.com/office/officeart/2016/7/layout/LinearArrowProcessNumbered"/>
    <dgm:cxn modelId="{E33C83E1-DAD7-4D31-9516-6251FF57A4C5}" type="presParOf" srcId="{77E1CE09-C39C-40B9-B799-3A3120CAB60A}" destId="{56C760FC-3EE3-4C80-A1BA-D0591D3BAC82}" srcOrd="1" destOrd="0" presId="urn:microsoft.com/office/officeart/2016/7/layout/LinearArrowProcessNumbered"/>
    <dgm:cxn modelId="{543A61EB-863B-4C08-8432-2570B4184ED6}" type="presParOf" srcId="{77E1CE09-C39C-40B9-B799-3A3120CAB60A}" destId="{778869AE-09D8-4A52-A140-673E04B44422}" srcOrd="2" destOrd="0" presId="urn:microsoft.com/office/officeart/2016/7/layout/LinearArrowProcessNumbered"/>
    <dgm:cxn modelId="{7596C54C-0D0C-4997-8897-CC6E54957AFA}" type="presParOf" srcId="{77E1CE09-C39C-40B9-B799-3A3120CAB60A}" destId="{C799C80B-8966-464D-8EA5-8DF250BA28E6}" srcOrd="3" destOrd="0" presId="urn:microsoft.com/office/officeart/2016/7/layout/LinearArrowProcessNumbered"/>
    <dgm:cxn modelId="{D2971946-3398-4827-B833-6D960371A55F}" type="presParOf" srcId="{FE360732-40C5-44BD-BB99-BE23EA956A8F}" destId="{4DE8849A-619B-49B8-B86B-97C3F5A05589}" srcOrd="2" destOrd="0" presId="urn:microsoft.com/office/officeart/2016/7/layout/LinearArrowProcessNumbered"/>
    <dgm:cxn modelId="{1927B55D-E0A5-441F-8BC2-B901297DFAD2}" type="presParOf" srcId="{3516DB95-BB7C-4375-A784-E87AC9476F41}" destId="{90658641-F8AB-4143-AE61-7C9D034A73A9}" srcOrd="3" destOrd="0" presId="urn:microsoft.com/office/officeart/2016/7/layout/LinearArrowProcessNumbered"/>
    <dgm:cxn modelId="{AE834971-E1E5-4C9D-8C73-0FE1D193663B}" type="presParOf" srcId="{3516DB95-BB7C-4375-A784-E87AC9476F41}" destId="{58A40F1D-CFDB-4FDC-8823-E4079DF3AF75}" srcOrd="4" destOrd="0" presId="urn:microsoft.com/office/officeart/2016/7/layout/LinearArrowProcessNumbered"/>
    <dgm:cxn modelId="{78D9DAC8-D32F-44E2-AB70-ECD55FE9D0BF}" type="presParOf" srcId="{58A40F1D-CFDB-4FDC-8823-E4079DF3AF75}" destId="{88B87348-F6EF-413F-BE30-6586C45A27C4}" srcOrd="0" destOrd="0" presId="urn:microsoft.com/office/officeart/2016/7/layout/LinearArrowProcessNumbered"/>
    <dgm:cxn modelId="{CCF748A1-251A-43E9-863D-EBC609E2A7D5}" type="presParOf" srcId="{58A40F1D-CFDB-4FDC-8823-E4079DF3AF75}" destId="{4DBC74D0-670B-4E3F-AAB0-4DCD12D81C1C}" srcOrd="1" destOrd="0" presId="urn:microsoft.com/office/officeart/2016/7/layout/LinearArrowProcessNumbered"/>
    <dgm:cxn modelId="{E76264A7-DD00-43B3-9B8F-642AD0E1DF1D}" type="presParOf" srcId="{4DBC74D0-670B-4E3F-AAB0-4DCD12D81C1C}" destId="{235BE18B-CDD0-4ABC-AC23-3F2CEA33D04F}" srcOrd="0" destOrd="0" presId="urn:microsoft.com/office/officeart/2016/7/layout/LinearArrowProcessNumbered"/>
    <dgm:cxn modelId="{5C58CE72-5554-45EC-9659-250B9AE1BAE9}" type="presParOf" srcId="{4DBC74D0-670B-4E3F-AAB0-4DCD12D81C1C}" destId="{32B59977-C578-4077-8762-359F7A46B878}" srcOrd="1" destOrd="0" presId="urn:microsoft.com/office/officeart/2016/7/layout/LinearArrowProcessNumbered"/>
    <dgm:cxn modelId="{5CA77E28-B4B4-4EC0-B4BD-92E3DB6FDFFB}" type="presParOf" srcId="{4DBC74D0-670B-4E3F-AAB0-4DCD12D81C1C}" destId="{48F8D0AC-AA17-41DA-B22A-0CD5F9EAED0C}" srcOrd="2" destOrd="0" presId="urn:microsoft.com/office/officeart/2016/7/layout/LinearArrowProcessNumbered"/>
    <dgm:cxn modelId="{09E40ADB-87E1-480B-9E12-61CBDECB9932}" type="presParOf" srcId="{4DBC74D0-670B-4E3F-AAB0-4DCD12D81C1C}" destId="{89E9D796-09ED-4FDA-B0BB-D81B3C3E9BD0}" srcOrd="3" destOrd="0" presId="urn:microsoft.com/office/officeart/2016/7/layout/LinearArrowProcessNumbered"/>
    <dgm:cxn modelId="{5F85FEB7-F86A-413B-88B3-4EF0FCD418FA}" type="presParOf" srcId="{58A40F1D-CFDB-4FDC-8823-E4079DF3AF75}" destId="{E103CD56-951F-40DF-8C9F-9F34C5C1DCBB}" srcOrd="2" destOrd="0" presId="urn:microsoft.com/office/officeart/2016/7/layout/LinearArrowProcessNumbered"/>
    <dgm:cxn modelId="{0DECB328-B3EB-4261-BCD2-8583FBE5ABCF}" type="presParOf" srcId="{3516DB95-BB7C-4375-A784-E87AC9476F41}" destId="{0B20F5D2-8641-40E4-9BB7-0C7E419605E0}" srcOrd="5" destOrd="0" presId="urn:microsoft.com/office/officeart/2016/7/layout/LinearArrowProcessNumbered"/>
    <dgm:cxn modelId="{FC526E43-BE50-4BD0-88E4-88229DA8BECC}" type="presParOf" srcId="{3516DB95-BB7C-4375-A784-E87AC9476F41}" destId="{01B78BB6-B8CF-44D4-9366-5DB0E542A60F}" srcOrd="6" destOrd="0" presId="urn:microsoft.com/office/officeart/2016/7/layout/LinearArrowProcessNumbered"/>
    <dgm:cxn modelId="{883D864A-D2E8-4301-BAEB-65D27AC87700}" type="presParOf" srcId="{01B78BB6-B8CF-44D4-9366-5DB0E542A60F}" destId="{0A4B23DD-4C12-4A1F-8940-ADE8FC8FD87B}" srcOrd="0" destOrd="0" presId="urn:microsoft.com/office/officeart/2016/7/layout/LinearArrowProcessNumbered"/>
    <dgm:cxn modelId="{E533632A-186E-4FFC-8AD4-6EDF6CD36A0F}" type="presParOf" srcId="{01B78BB6-B8CF-44D4-9366-5DB0E542A60F}" destId="{A3DAAF8A-175A-45DE-B59C-F74C3E443E2E}" srcOrd="1" destOrd="0" presId="urn:microsoft.com/office/officeart/2016/7/layout/LinearArrowProcessNumbered"/>
    <dgm:cxn modelId="{5E877A28-EDF6-49A0-A177-D13B3D1C29CB}" type="presParOf" srcId="{A3DAAF8A-175A-45DE-B59C-F74C3E443E2E}" destId="{DC9AF8FC-3421-4A93-91C4-0098C102F1D9}" srcOrd="0" destOrd="0" presId="urn:microsoft.com/office/officeart/2016/7/layout/LinearArrowProcessNumbered"/>
    <dgm:cxn modelId="{E68A9008-EA35-42D6-831D-AEB56ED58CD9}" type="presParOf" srcId="{A3DAAF8A-175A-45DE-B59C-F74C3E443E2E}" destId="{60A7509A-DE4E-491D-8EF0-12F7B0943476}" srcOrd="1" destOrd="0" presId="urn:microsoft.com/office/officeart/2016/7/layout/LinearArrowProcessNumbered"/>
    <dgm:cxn modelId="{9CC3C00C-2FA0-43E5-BC82-6B7E9095F8BD}" type="presParOf" srcId="{A3DAAF8A-175A-45DE-B59C-F74C3E443E2E}" destId="{93ECD48E-88EF-486C-B00B-EEEBA8A5A2D8}" srcOrd="2" destOrd="0" presId="urn:microsoft.com/office/officeart/2016/7/layout/LinearArrowProcessNumbered"/>
    <dgm:cxn modelId="{83344905-4D4A-479D-ABDB-FC0E178088C8}" type="presParOf" srcId="{A3DAAF8A-175A-45DE-B59C-F74C3E443E2E}" destId="{E73C92C2-6068-4973-AFEC-DB5F25CD478F}" srcOrd="3" destOrd="0" presId="urn:microsoft.com/office/officeart/2016/7/layout/LinearArrowProcessNumbered"/>
    <dgm:cxn modelId="{CB3AAF8C-399A-4C2D-BC0E-A55A3939810B}" type="presParOf" srcId="{01B78BB6-B8CF-44D4-9366-5DB0E542A60F}" destId="{3C6E9225-C9D6-4121-8B89-341AE3DC5624}"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8C3204-F3C9-4C7B-B001-5E4680AFE73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F3065CE-1F4B-450D-ACA5-A1F7EA5567C9}">
      <dgm:prSet/>
      <dgm:spPr/>
      <dgm:t>
        <a:bodyPr/>
        <a:lstStyle/>
        <a:p>
          <a:r>
            <a:rPr lang="en-US" dirty="0"/>
            <a:t>PD symptoms usually begin gradually and worsen over time. Today, medical authorities agree on the five stages of PD (National Institute on Aging, 2022; WebMD, 2021). The duration can be short or long. </a:t>
          </a:r>
        </a:p>
      </dgm:t>
    </dgm:pt>
    <dgm:pt modelId="{BD1E4A51-9DDD-4C88-B29B-2241970FCDE6}" type="parTrans" cxnId="{419521E5-1578-44AF-AF54-85C7199F7426}">
      <dgm:prSet/>
      <dgm:spPr/>
      <dgm:t>
        <a:bodyPr/>
        <a:lstStyle/>
        <a:p>
          <a:endParaRPr lang="en-US"/>
        </a:p>
      </dgm:t>
    </dgm:pt>
    <dgm:pt modelId="{D6748584-E6AD-404D-BA75-86C9FE0073E7}" type="sibTrans" cxnId="{419521E5-1578-44AF-AF54-85C7199F7426}">
      <dgm:prSet/>
      <dgm:spPr/>
      <dgm:t>
        <a:bodyPr/>
        <a:lstStyle/>
        <a:p>
          <a:endParaRPr lang="en-US"/>
        </a:p>
      </dgm:t>
    </dgm:pt>
    <dgm:pt modelId="{DD5855FA-A70E-416F-B5C5-06D317CE2A41}">
      <dgm:prSet/>
      <dgm:spPr/>
      <dgm:t>
        <a:bodyPr/>
        <a:lstStyle/>
        <a:p>
          <a:r>
            <a:rPr lang="en-US"/>
            <a:t>In the first stage, the symptoms are mild and hardly interfere with everyday living. If anything, symptoms may show on one side of the body, such as tremors. Sometimes, the person experiences detrimental changes in posture, walking, and facial expressions.</a:t>
          </a:r>
        </a:p>
      </dgm:t>
    </dgm:pt>
    <dgm:pt modelId="{1757967C-2AC9-43A0-BD2F-1F8B53D0ACFF}" type="parTrans" cxnId="{AEB5709D-EA66-4949-8B29-B524C5C7BD07}">
      <dgm:prSet/>
      <dgm:spPr/>
      <dgm:t>
        <a:bodyPr/>
        <a:lstStyle/>
        <a:p>
          <a:endParaRPr lang="en-US"/>
        </a:p>
      </dgm:t>
    </dgm:pt>
    <dgm:pt modelId="{38BC27B1-D92D-4DDF-8BD8-04C6749D2066}" type="sibTrans" cxnId="{AEB5709D-EA66-4949-8B29-B524C5C7BD07}">
      <dgm:prSet/>
      <dgm:spPr/>
      <dgm:t>
        <a:bodyPr/>
        <a:lstStyle/>
        <a:p>
          <a:endParaRPr lang="en-US"/>
        </a:p>
      </dgm:t>
    </dgm:pt>
    <dgm:pt modelId="{525B4293-23D4-42CB-9EA7-15B5C008CE93}">
      <dgm:prSet/>
      <dgm:spPr/>
      <dgm:t>
        <a:bodyPr/>
        <a:lstStyle/>
        <a:p>
          <a:r>
            <a:rPr lang="en-US"/>
            <a:t>In the second stage, the symptoms become worse. The person may experience aggravated tremors or both sides of the body may become rigid. Sometimes, the neck and torso are affected. Walking is also harder. The person can still live alone but has difficulty with daily activities.</a:t>
          </a:r>
        </a:p>
      </dgm:t>
    </dgm:pt>
    <dgm:pt modelId="{18247C61-3405-4166-AD03-199FB8F04271}" type="parTrans" cxnId="{360FC3D5-2921-4880-9792-318434544D25}">
      <dgm:prSet/>
      <dgm:spPr/>
      <dgm:t>
        <a:bodyPr/>
        <a:lstStyle/>
        <a:p>
          <a:endParaRPr lang="en-US"/>
        </a:p>
      </dgm:t>
    </dgm:pt>
    <dgm:pt modelId="{142C5C21-9BE6-423C-BA42-84DFEF79C379}" type="sibTrans" cxnId="{360FC3D5-2921-4880-9792-318434544D25}">
      <dgm:prSet/>
      <dgm:spPr/>
      <dgm:t>
        <a:bodyPr/>
        <a:lstStyle/>
        <a:p>
          <a:endParaRPr lang="en-US"/>
        </a:p>
      </dgm:t>
    </dgm:pt>
    <dgm:pt modelId="{9CE2A524-1636-4077-B96D-46ABB6BE1546}">
      <dgm:prSet/>
      <dgm:spPr/>
      <dgm:t>
        <a:bodyPr/>
        <a:lstStyle/>
        <a:p>
          <a:r>
            <a:rPr lang="en-US"/>
            <a:t>In the third stage, the person is more prone to losing balance and falls. Daily tasks can still be performed, but they are more difficult. This stage is considered “mid-stage” by experts, who label the disability mild to moderate, even though the person can still function independently.</a:t>
          </a:r>
        </a:p>
      </dgm:t>
    </dgm:pt>
    <dgm:pt modelId="{51B3638D-25FA-41A0-999C-810FE948942F}" type="parTrans" cxnId="{54D849A3-DED0-41E2-B55E-186730557697}">
      <dgm:prSet/>
      <dgm:spPr/>
      <dgm:t>
        <a:bodyPr/>
        <a:lstStyle/>
        <a:p>
          <a:endParaRPr lang="en-US"/>
        </a:p>
      </dgm:t>
    </dgm:pt>
    <dgm:pt modelId="{40D55B06-1C2D-42D1-83BE-D3D64B67C9DB}" type="sibTrans" cxnId="{54D849A3-DED0-41E2-B55E-186730557697}">
      <dgm:prSet/>
      <dgm:spPr/>
      <dgm:t>
        <a:bodyPr/>
        <a:lstStyle/>
        <a:p>
          <a:endParaRPr lang="en-US"/>
        </a:p>
      </dgm:t>
    </dgm:pt>
    <dgm:pt modelId="{9AD6EBE3-9839-4B3D-AD1F-C2C82A6389EC}">
      <dgm:prSet/>
      <dgm:spPr/>
      <dgm:t>
        <a:bodyPr/>
        <a:lstStyle/>
        <a:p>
          <a:r>
            <a:rPr lang="en-US"/>
            <a:t>In the fourth stage, the symptoms worsen. Standing and walking can still take place but people often use canes or walkers for steadiness and alleviation of falls. Living alone is impossible now; people need help with daily activities and tasks.</a:t>
          </a:r>
        </a:p>
      </dgm:t>
    </dgm:pt>
    <dgm:pt modelId="{AFD17D7F-420C-480F-B620-35EE0D80A3EC}" type="parTrans" cxnId="{74B6C5BF-93E5-4C61-91CA-E061361E16D6}">
      <dgm:prSet/>
      <dgm:spPr/>
      <dgm:t>
        <a:bodyPr/>
        <a:lstStyle/>
        <a:p>
          <a:endParaRPr lang="en-US"/>
        </a:p>
      </dgm:t>
    </dgm:pt>
    <dgm:pt modelId="{D48D82C4-8BAC-4D35-AF38-B2DE0C057D2A}" type="sibTrans" cxnId="{74B6C5BF-93E5-4C61-91CA-E061361E16D6}">
      <dgm:prSet/>
      <dgm:spPr/>
      <dgm:t>
        <a:bodyPr/>
        <a:lstStyle/>
        <a:p>
          <a:endParaRPr lang="en-US"/>
        </a:p>
      </dgm:t>
    </dgm:pt>
    <dgm:pt modelId="{86451054-04E6-4849-B060-E23397E60A99}">
      <dgm:prSet/>
      <dgm:spPr/>
      <dgm:t>
        <a:bodyPr/>
        <a:lstStyle/>
        <a:p>
          <a:r>
            <a:rPr lang="en-US"/>
            <a:t>In the fifth stage, the most debilitating, leg stiffness may prohibit standing or walking. Appetite decreases radically, and the person lives in a wheelchair or bed and needs round-the-clock care (Cherney, 2021).</a:t>
          </a:r>
        </a:p>
      </dgm:t>
    </dgm:pt>
    <dgm:pt modelId="{CDFA6FA2-3858-403A-92B6-8308E8F0D5F3}" type="parTrans" cxnId="{2358C65F-D31B-47CA-AF7D-25B5B2D3C636}">
      <dgm:prSet/>
      <dgm:spPr/>
      <dgm:t>
        <a:bodyPr/>
        <a:lstStyle/>
        <a:p>
          <a:endParaRPr lang="en-US"/>
        </a:p>
      </dgm:t>
    </dgm:pt>
    <dgm:pt modelId="{560FAEC8-A02E-44C6-A196-9B1A340CA60A}" type="sibTrans" cxnId="{2358C65F-D31B-47CA-AF7D-25B5B2D3C636}">
      <dgm:prSet/>
      <dgm:spPr/>
      <dgm:t>
        <a:bodyPr/>
        <a:lstStyle/>
        <a:p>
          <a:endParaRPr lang="en-US"/>
        </a:p>
      </dgm:t>
    </dgm:pt>
    <dgm:pt modelId="{67A69F47-7284-4D6E-9A69-44B002AD138B}" type="pres">
      <dgm:prSet presAssocID="{568C3204-F3C9-4C7B-B001-5E4680AFE73E}" presName="linear" presStyleCnt="0">
        <dgm:presLayoutVars>
          <dgm:animLvl val="lvl"/>
          <dgm:resizeHandles val="exact"/>
        </dgm:presLayoutVars>
      </dgm:prSet>
      <dgm:spPr/>
    </dgm:pt>
    <dgm:pt modelId="{FD4158EA-7AF9-44C8-BD77-A3DAD8DDE58D}" type="pres">
      <dgm:prSet presAssocID="{BF3065CE-1F4B-450D-ACA5-A1F7EA5567C9}" presName="parentText" presStyleLbl="node1" presStyleIdx="0" presStyleCnt="1">
        <dgm:presLayoutVars>
          <dgm:chMax val="0"/>
          <dgm:bulletEnabled val="1"/>
        </dgm:presLayoutVars>
      </dgm:prSet>
      <dgm:spPr/>
    </dgm:pt>
    <dgm:pt modelId="{6BC69E75-DE8A-45FA-89B5-AB05D24C883F}" type="pres">
      <dgm:prSet presAssocID="{BF3065CE-1F4B-450D-ACA5-A1F7EA5567C9}" presName="childText" presStyleLbl="revTx" presStyleIdx="0" presStyleCnt="1">
        <dgm:presLayoutVars>
          <dgm:bulletEnabled val="1"/>
        </dgm:presLayoutVars>
      </dgm:prSet>
      <dgm:spPr/>
    </dgm:pt>
  </dgm:ptLst>
  <dgm:cxnLst>
    <dgm:cxn modelId="{2358C65F-D31B-47CA-AF7D-25B5B2D3C636}" srcId="{BF3065CE-1F4B-450D-ACA5-A1F7EA5567C9}" destId="{86451054-04E6-4849-B060-E23397E60A99}" srcOrd="4" destOrd="0" parTransId="{CDFA6FA2-3858-403A-92B6-8308E8F0D5F3}" sibTransId="{560FAEC8-A02E-44C6-A196-9B1A340CA60A}"/>
    <dgm:cxn modelId="{CFAD4C66-D27C-445E-893E-2755DD38A033}" type="presOf" srcId="{568C3204-F3C9-4C7B-B001-5E4680AFE73E}" destId="{67A69F47-7284-4D6E-9A69-44B002AD138B}" srcOrd="0" destOrd="0" presId="urn:microsoft.com/office/officeart/2005/8/layout/vList2"/>
    <dgm:cxn modelId="{1034BB4A-5A87-4442-9995-50EE5DA596BB}" type="presOf" srcId="{9CE2A524-1636-4077-B96D-46ABB6BE1546}" destId="{6BC69E75-DE8A-45FA-89B5-AB05D24C883F}" srcOrd="0" destOrd="2" presId="urn:microsoft.com/office/officeart/2005/8/layout/vList2"/>
    <dgm:cxn modelId="{9AB0EB4D-E7B7-4C76-B410-4E265F252648}" type="presOf" srcId="{DD5855FA-A70E-416F-B5C5-06D317CE2A41}" destId="{6BC69E75-DE8A-45FA-89B5-AB05D24C883F}" srcOrd="0" destOrd="0" presId="urn:microsoft.com/office/officeart/2005/8/layout/vList2"/>
    <dgm:cxn modelId="{27998679-9BA9-4E65-8DF0-0D47F9B882ED}" type="presOf" srcId="{BF3065CE-1F4B-450D-ACA5-A1F7EA5567C9}" destId="{FD4158EA-7AF9-44C8-BD77-A3DAD8DDE58D}" srcOrd="0" destOrd="0" presId="urn:microsoft.com/office/officeart/2005/8/layout/vList2"/>
    <dgm:cxn modelId="{AEB5709D-EA66-4949-8B29-B524C5C7BD07}" srcId="{BF3065CE-1F4B-450D-ACA5-A1F7EA5567C9}" destId="{DD5855FA-A70E-416F-B5C5-06D317CE2A41}" srcOrd="0" destOrd="0" parTransId="{1757967C-2AC9-43A0-BD2F-1F8B53D0ACFF}" sibTransId="{38BC27B1-D92D-4DDF-8BD8-04C6749D2066}"/>
    <dgm:cxn modelId="{E997E19F-7D9B-4F8B-9D88-9001E3A3F048}" type="presOf" srcId="{86451054-04E6-4849-B060-E23397E60A99}" destId="{6BC69E75-DE8A-45FA-89B5-AB05D24C883F}" srcOrd="0" destOrd="4" presId="urn:microsoft.com/office/officeart/2005/8/layout/vList2"/>
    <dgm:cxn modelId="{54D849A3-DED0-41E2-B55E-186730557697}" srcId="{BF3065CE-1F4B-450D-ACA5-A1F7EA5567C9}" destId="{9CE2A524-1636-4077-B96D-46ABB6BE1546}" srcOrd="2" destOrd="0" parTransId="{51B3638D-25FA-41A0-999C-810FE948942F}" sibTransId="{40D55B06-1C2D-42D1-83BE-D3D64B67C9DB}"/>
    <dgm:cxn modelId="{6294B1A8-40C7-49D1-B7D8-993B1AEA437C}" type="presOf" srcId="{9AD6EBE3-9839-4B3D-AD1F-C2C82A6389EC}" destId="{6BC69E75-DE8A-45FA-89B5-AB05D24C883F}" srcOrd="0" destOrd="3" presId="urn:microsoft.com/office/officeart/2005/8/layout/vList2"/>
    <dgm:cxn modelId="{74B6C5BF-93E5-4C61-91CA-E061361E16D6}" srcId="{BF3065CE-1F4B-450D-ACA5-A1F7EA5567C9}" destId="{9AD6EBE3-9839-4B3D-AD1F-C2C82A6389EC}" srcOrd="3" destOrd="0" parTransId="{AFD17D7F-420C-480F-B620-35EE0D80A3EC}" sibTransId="{D48D82C4-8BAC-4D35-AF38-B2DE0C057D2A}"/>
    <dgm:cxn modelId="{E3941CCE-512F-41A9-A9F6-6545EACDCA2B}" type="presOf" srcId="{525B4293-23D4-42CB-9EA7-15B5C008CE93}" destId="{6BC69E75-DE8A-45FA-89B5-AB05D24C883F}" srcOrd="0" destOrd="1" presId="urn:microsoft.com/office/officeart/2005/8/layout/vList2"/>
    <dgm:cxn modelId="{360FC3D5-2921-4880-9792-318434544D25}" srcId="{BF3065CE-1F4B-450D-ACA5-A1F7EA5567C9}" destId="{525B4293-23D4-42CB-9EA7-15B5C008CE93}" srcOrd="1" destOrd="0" parTransId="{18247C61-3405-4166-AD03-199FB8F04271}" sibTransId="{142C5C21-9BE6-423C-BA42-84DFEF79C379}"/>
    <dgm:cxn modelId="{419521E5-1578-44AF-AF54-85C7199F7426}" srcId="{568C3204-F3C9-4C7B-B001-5E4680AFE73E}" destId="{BF3065CE-1F4B-450D-ACA5-A1F7EA5567C9}" srcOrd="0" destOrd="0" parTransId="{BD1E4A51-9DDD-4C88-B29B-2241970FCDE6}" sibTransId="{D6748584-E6AD-404D-BA75-86C9FE0073E7}"/>
    <dgm:cxn modelId="{BA5D7C18-9D60-467C-B4D0-562434440E8D}" type="presParOf" srcId="{67A69F47-7284-4D6E-9A69-44B002AD138B}" destId="{FD4158EA-7AF9-44C8-BD77-A3DAD8DDE58D}" srcOrd="0" destOrd="0" presId="urn:microsoft.com/office/officeart/2005/8/layout/vList2"/>
    <dgm:cxn modelId="{5743D9B1-C359-4E0B-A9EC-C546EB056C3E}" type="presParOf" srcId="{67A69F47-7284-4D6E-9A69-44B002AD138B}" destId="{6BC69E75-DE8A-45FA-89B5-AB05D24C883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86505F-719D-40D1-98A1-896C4436FA5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E978413-2F6C-428C-B176-A5C8065371B5}">
      <dgm:prSet/>
      <dgm:spPr/>
      <dgm:t>
        <a:bodyPr/>
        <a:lstStyle/>
        <a:p>
          <a:r>
            <a:rPr lang="en-US"/>
            <a:t>“I have worked in the field for 20 years. I have not had any encounters with someone with PD that I am aware of. I have had to deal with other disabilities such as autism because I work a lot with search and rescue. Also, I have training with people with dementia and Alzheimer’s.</a:t>
          </a:r>
        </a:p>
      </dgm:t>
    </dgm:pt>
    <dgm:pt modelId="{D960466D-ED1B-4036-A63D-6A30DA35E572}" type="parTrans" cxnId="{E7D0393D-0711-4743-8F74-8A03EBBFFEBB}">
      <dgm:prSet/>
      <dgm:spPr/>
      <dgm:t>
        <a:bodyPr/>
        <a:lstStyle/>
        <a:p>
          <a:endParaRPr lang="en-US"/>
        </a:p>
      </dgm:t>
    </dgm:pt>
    <dgm:pt modelId="{966F39EF-0E71-4FF5-9E2A-94ED77134B8F}" type="sibTrans" cxnId="{E7D0393D-0711-4743-8F74-8A03EBBFFEBB}">
      <dgm:prSet/>
      <dgm:spPr/>
      <dgm:t>
        <a:bodyPr/>
        <a:lstStyle/>
        <a:p>
          <a:endParaRPr lang="en-US"/>
        </a:p>
      </dgm:t>
    </dgm:pt>
    <dgm:pt modelId="{E2C264BC-112E-4C4A-B5C9-343DDB3FAD98}">
      <dgm:prSet/>
      <dgm:spPr/>
      <dgm:t>
        <a:bodyPr/>
        <a:lstStyle/>
        <a:p>
          <a:r>
            <a:rPr lang="en-US"/>
            <a:t>“I haven’t had any training with PwP. I think we concentrate more on people with autism, mental disabilities, and ADHD. I don’t recall a specific training with PD. If I see someone shaking, I realize they may feel worried or in fear, but it is difficult to know how to respond if you haven’t been in the field for many years. In academy they could add PD to the curriculum” (personal communication, May 18, 2024).</a:t>
          </a:r>
        </a:p>
      </dgm:t>
    </dgm:pt>
    <dgm:pt modelId="{1614762A-9621-4F7E-8C9A-C6CB654E56CC}" type="parTrans" cxnId="{1FC19CA9-40F7-499E-8D6A-36599A61E8E1}">
      <dgm:prSet/>
      <dgm:spPr/>
      <dgm:t>
        <a:bodyPr/>
        <a:lstStyle/>
        <a:p>
          <a:endParaRPr lang="en-US"/>
        </a:p>
      </dgm:t>
    </dgm:pt>
    <dgm:pt modelId="{28CA8076-6A69-4228-8EE1-583103F9E6C4}" type="sibTrans" cxnId="{1FC19CA9-40F7-499E-8D6A-36599A61E8E1}">
      <dgm:prSet/>
      <dgm:spPr/>
      <dgm:t>
        <a:bodyPr/>
        <a:lstStyle/>
        <a:p>
          <a:endParaRPr lang="en-US"/>
        </a:p>
      </dgm:t>
    </dgm:pt>
    <dgm:pt modelId="{F08AAF6F-6FC8-4193-A142-6FA800515F42}" type="pres">
      <dgm:prSet presAssocID="{B486505F-719D-40D1-98A1-896C4436FA55}" presName="hierChild1" presStyleCnt="0">
        <dgm:presLayoutVars>
          <dgm:chPref val="1"/>
          <dgm:dir/>
          <dgm:animOne val="branch"/>
          <dgm:animLvl val="lvl"/>
          <dgm:resizeHandles/>
        </dgm:presLayoutVars>
      </dgm:prSet>
      <dgm:spPr/>
    </dgm:pt>
    <dgm:pt modelId="{A62D4F0A-274B-43A2-8C2C-B4B5AB057F15}" type="pres">
      <dgm:prSet presAssocID="{DE978413-2F6C-428C-B176-A5C8065371B5}" presName="hierRoot1" presStyleCnt="0"/>
      <dgm:spPr/>
    </dgm:pt>
    <dgm:pt modelId="{83F201F7-F41E-4DEF-AEFB-27460840E6B2}" type="pres">
      <dgm:prSet presAssocID="{DE978413-2F6C-428C-B176-A5C8065371B5}" presName="composite" presStyleCnt="0"/>
      <dgm:spPr/>
    </dgm:pt>
    <dgm:pt modelId="{D6723738-537C-424B-9E45-66CFBCB7BF07}" type="pres">
      <dgm:prSet presAssocID="{DE978413-2F6C-428C-B176-A5C8065371B5}" presName="background" presStyleLbl="node0" presStyleIdx="0" presStyleCnt="2"/>
      <dgm:spPr/>
    </dgm:pt>
    <dgm:pt modelId="{7073AAB4-2ABD-4308-9588-5345C0E4D390}" type="pres">
      <dgm:prSet presAssocID="{DE978413-2F6C-428C-B176-A5C8065371B5}" presName="text" presStyleLbl="fgAcc0" presStyleIdx="0" presStyleCnt="2">
        <dgm:presLayoutVars>
          <dgm:chPref val="3"/>
        </dgm:presLayoutVars>
      </dgm:prSet>
      <dgm:spPr/>
    </dgm:pt>
    <dgm:pt modelId="{86EB3A11-ED95-4C3C-85F5-850631B0C7BF}" type="pres">
      <dgm:prSet presAssocID="{DE978413-2F6C-428C-B176-A5C8065371B5}" presName="hierChild2" presStyleCnt="0"/>
      <dgm:spPr/>
    </dgm:pt>
    <dgm:pt modelId="{6DDE19D3-58D2-4379-90CF-D4DB816406F4}" type="pres">
      <dgm:prSet presAssocID="{E2C264BC-112E-4C4A-B5C9-343DDB3FAD98}" presName="hierRoot1" presStyleCnt="0"/>
      <dgm:spPr/>
    </dgm:pt>
    <dgm:pt modelId="{A2DF1F19-523A-490C-A69B-9512F191849E}" type="pres">
      <dgm:prSet presAssocID="{E2C264BC-112E-4C4A-B5C9-343DDB3FAD98}" presName="composite" presStyleCnt="0"/>
      <dgm:spPr/>
    </dgm:pt>
    <dgm:pt modelId="{9A1FD1A8-F4C2-4B35-BDCD-9174AEFA918A}" type="pres">
      <dgm:prSet presAssocID="{E2C264BC-112E-4C4A-B5C9-343DDB3FAD98}" presName="background" presStyleLbl="node0" presStyleIdx="1" presStyleCnt="2"/>
      <dgm:spPr/>
    </dgm:pt>
    <dgm:pt modelId="{BF3C2AF6-9C33-4C09-8FF3-C0F98E34604E}" type="pres">
      <dgm:prSet presAssocID="{E2C264BC-112E-4C4A-B5C9-343DDB3FAD98}" presName="text" presStyleLbl="fgAcc0" presStyleIdx="1" presStyleCnt="2">
        <dgm:presLayoutVars>
          <dgm:chPref val="3"/>
        </dgm:presLayoutVars>
      </dgm:prSet>
      <dgm:spPr/>
    </dgm:pt>
    <dgm:pt modelId="{C563C41B-9F39-49C6-8BC5-E7E6D1746901}" type="pres">
      <dgm:prSet presAssocID="{E2C264BC-112E-4C4A-B5C9-343DDB3FAD98}" presName="hierChild2" presStyleCnt="0"/>
      <dgm:spPr/>
    </dgm:pt>
  </dgm:ptLst>
  <dgm:cxnLst>
    <dgm:cxn modelId="{50DD191F-A0FC-4D52-9064-4870F2D33673}" type="presOf" srcId="{E2C264BC-112E-4C4A-B5C9-343DDB3FAD98}" destId="{BF3C2AF6-9C33-4C09-8FF3-C0F98E34604E}" srcOrd="0" destOrd="0" presId="urn:microsoft.com/office/officeart/2005/8/layout/hierarchy1"/>
    <dgm:cxn modelId="{647CA033-1F9C-4E0E-AC09-54221178CEDD}" type="presOf" srcId="{DE978413-2F6C-428C-B176-A5C8065371B5}" destId="{7073AAB4-2ABD-4308-9588-5345C0E4D390}" srcOrd="0" destOrd="0" presId="urn:microsoft.com/office/officeart/2005/8/layout/hierarchy1"/>
    <dgm:cxn modelId="{E7D0393D-0711-4743-8F74-8A03EBBFFEBB}" srcId="{B486505F-719D-40D1-98A1-896C4436FA55}" destId="{DE978413-2F6C-428C-B176-A5C8065371B5}" srcOrd="0" destOrd="0" parTransId="{D960466D-ED1B-4036-A63D-6A30DA35E572}" sibTransId="{966F39EF-0E71-4FF5-9E2A-94ED77134B8F}"/>
    <dgm:cxn modelId="{1FC19CA9-40F7-499E-8D6A-36599A61E8E1}" srcId="{B486505F-719D-40D1-98A1-896C4436FA55}" destId="{E2C264BC-112E-4C4A-B5C9-343DDB3FAD98}" srcOrd="1" destOrd="0" parTransId="{1614762A-9621-4F7E-8C9A-C6CB654E56CC}" sibTransId="{28CA8076-6A69-4228-8EE1-583103F9E6C4}"/>
    <dgm:cxn modelId="{C61F55F4-4D79-48CB-A02C-E402AAABA216}" type="presOf" srcId="{B486505F-719D-40D1-98A1-896C4436FA55}" destId="{F08AAF6F-6FC8-4193-A142-6FA800515F42}" srcOrd="0" destOrd="0" presId="urn:microsoft.com/office/officeart/2005/8/layout/hierarchy1"/>
    <dgm:cxn modelId="{EFB174F4-EDFC-4451-841F-3CC70DD3B57C}" type="presParOf" srcId="{F08AAF6F-6FC8-4193-A142-6FA800515F42}" destId="{A62D4F0A-274B-43A2-8C2C-B4B5AB057F15}" srcOrd="0" destOrd="0" presId="urn:microsoft.com/office/officeart/2005/8/layout/hierarchy1"/>
    <dgm:cxn modelId="{62BCA831-660B-4190-AB7B-7A950D67CC73}" type="presParOf" srcId="{A62D4F0A-274B-43A2-8C2C-B4B5AB057F15}" destId="{83F201F7-F41E-4DEF-AEFB-27460840E6B2}" srcOrd="0" destOrd="0" presId="urn:microsoft.com/office/officeart/2005/8/layout/hierarchy1"/>
    <dgm:cxn modelId="{17BD5D5E-5925-4CF0-8637-95F207A9C6CE}" type="presParOf" srcId="{83F201F7-F41E-4DEF-AEFB-27460840E6B2}" destId="{D6723738-537C-424B-9E45-66CFBCB7BF07}" srcOrd="0" destOrd="0" presId="urn:microsoft.com/office/officeart/2005/8/layout/hierarchy1"/>
    <dgm:cxn modelId="{3E802E6C-0D75-4CA5-AE98-59545F940037}" type="presParOf" srcId="{83F201F7-F41E-4DEF-AEFB-27460840E6B2}" destId="{7073AAB4-2ABD-4308-9588-5345C0E4D390}" srcOrd="1" destOrd="0" presId="urn:microsoft.com/office/officeart/2005/8/layout/hierarchy1"/>
    <dgm:cxn modelId="{8EBBB055-A15C-4A56-89FA-6F50D92516AA}" type="presParOf" srcId="{A62D4F0A-274B-43A2-8C2C-B4B5AB057F15}" destId="{86EB3A11-ED95-4C3C-85F5-850631B0C7BF}" srcOrd="1" destOrd="0" presId="urn:microsoft.com/office/officeart/2005/8/layout/hierarchy1"/>
    <dgm:cxn modelId="{950D2738-C314-4A88-BDDA-0D9C08F255E4}" type="presParOf" srcId="{F08AAF6F-6FC8-4193-A142-6FA800515F42}" destId="{6DDE19D3-58D2-4379-90CF-D4DB816406F4}" srcOrd="1" destOrd="0" presId="urn:microsoft.com/office/officeart/2005/8/layout/hierarchy1"/>
    <dgm:cxn modelId="{BB89BB8B-54B4-4D52-8A19-543BFB99D2AE}" type="presParOf" srcId="{6DDE19D3-58D2-4379-90CF-D4DB816406F4}" destId="{A2DF1F19-523A-490C-A69B-9512F191849E}" srcOrd="0" destOrd="0" presId="urn:microsoft.com/office/officeart/2005/8/layout/hierarchy1"/>
    <dgm:cxn modelId="{0F375216-EF66-4EFA-B94D-2BD5317B3294}" type="presParOf" srcId="{A2DF1F19-523A-490C-A69B-9512F191849E}" destId="{9A1FD1A8-F4C2-4B35-BDCD-9174AEFA918A}" srcOrd="0" destOrd="0" presId="urn:microsoft.com/office/officeart/2005/8/layout/hierarchy1"/>
    <dgm:cxn modelId="{07473D09-B784-4AB2-B479-AF3FDA396FE9}" type="presParOf" srcId="{A2DF1F19-523A-490C-A69B-9512F191849E}" destId="{BF3C2AF6-9C33-4C09-8FF3-C0F98E34604E}" srcOrd="1" destOrd="0" presId="urn:microsoft.com/office/officeart/2005/8/layout/hierarchy1"/>
    <dgm:cxn modelId="{11A60F1A-D1AB-4A5B-BE58-55D006B99657}" type="presParOf" srcId="{6DDE19D3-58D2-4379-90CF-D4DB816406F4}" destId="{C563C41B-9F39-49C6-8BC5-E7E6D174690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43A2A0-63E5-4ED0-BC2C-1250D8C4FD1E}" type="doc">
      <dgm:prSet loTypeId="urn:microsoft.com/office/officeart/2005/8/layout/arrow5" loCatId="relationship" qsTypeId="urn:microsoft.com/office/officeart/2005/8/quickstyle/simple1" qsCatId="simple" csTypeId="urn:microsoft.com/office/officeart/2005/8/colors/colorful1" csCatId="colorful"/>
      <dgm:spPr/>
      <dgm:t>
        <a:bodyPr/>
        <a:lstStyle/>
        <a:p>
          <a:endParaRPr lang="en-US"/>
        </a:p>
      </dgm:t>
    </dgm:pt>
    <dgm:pt modelId="{A0940D94-589E-4CE9-B5E0-964CFD568C57}">
      <dgm:prSet/>
      <dgm:spPr/>
      <dgm:t>
        <a:bodyPr/>
        <a:lstStyle/>
        <a:p>
          <a:r>
            <a:rPr lang="en-US"/>
            <a:t>Officers should follow regular training protocol. If they observe an individual who seems to be lost or wandering or a vehicle veering or swerving, officers should look for signs of PD, as learned. The officers I interviewed stressed that all officers should be informed and even take a few moments to review PD symptoms and effects. This review could not only halt or deflect escalation but save a life.</a:t>
          </a:r>
        </a:p>
      </dgm:t>
    </dgm:pt>
    <dgm:pt modelId="{0BB30644-0DC2-4487-ACCF-1A5DBE0B0BA2}" type="parTrans" cxnId="{4CCB5A11-AB8E-40A3-9985-98B9F63E1941}">
      <dgm:prSet/>
      <dgm:spPr/>
      <dgm:t>
        <a:bodyPr/>
        <a:lstStyle/>
        <a:p>
          <a:endParaRPr lang="en-US"/>
        </a:p>
      </dgm:t>
    </dgm:pt>
    <dgm:pt modelId="{5DA38802-7173-464B-A04C-D81840E083DC}" type="sibTrans" cxnId="{4CCB5A11-AB8E-40A3-9985-98B9F63E1941}">
      <dgm:prSet/>
      <dgm:spPr/>
      <dgm:t>
        <a:bodyPr/>
        <a:lstStyle/>
        <a:p>
          <a:endParaRPr lang="en-US"/>
        </a:p>
      </dgm:t>
    </dgm:pt>
    <dgm:pt modelId="{6E810A1D-9F15-4D34-8A89-2789EC2A173D}">
      <dgm:prSet/>
      <dgm:spPr/>
      <dgm:t>
        <a:bodyPr/>
        <a:lstStyle/>
        <a:p>
          <a:r>
            <a:rPr lang="en-US"/>
            <a:t>Officers should ask questions before coming to conclusions, especially regarding misconceptions. Attentiveness and respect for the PwP’s potential condition are essential. Some movements may be involuntary, and officers should be aware of this symptom.</a:t>
          </a:r>
        </a:p>
      </dgm:t>
    </dgm:pt>
    <dgm:pt modelId="{FA533B1C-DEDB-4E31-A682-C5B7660D78CA}" type="parTrans" cxnId="{9F443184-BC34-4F4F-B4E8-8EF4447F4D54}">
      <dgm:prSet/>
      <dgm:spPr/>
      <dgm:t>
        <a:bodyPr/>
        <a:lstStyle/>
        <a:p>
          <a:endParaRPr lang="en-US"/>
        </a:p>
      </dgm:t>
    </dgm:pt>
    <dgm:pt modelId="{06672959-746D-484A-95A2-69B8A652D1C5}" type="sibTrans" cxnId="{9F443184-BC34-4F4F-B4E8-8EF4447F4D54}">
      <dgm:prSet/>
      <dgm:spPr/>
      <dgm:t>
        <a:bodyPr/>
        <a:lstStyle/>
        <a:p>
          <a:endParaRPr lang="en-US"/>
        </a:p>
      </dgm:t>
    </dgm:pt>
    <dgm:pt modelId="{DD584B0D-55D3-456E-B917-84DFAC08CA17}" type="pres">
      <dgm:prSet presAssocID="{8243A2A0-63E5-4ED0-BC2C-1250D8C4FD1E}" presName="diagram" presStyleCnt="0">
        <dgm:presLayoutVars>
          <dgm:dir/>
          <dgm:resizeHandles val="exact"/>
        </dgm:presLayoutVars>
      </dgm:prSet>
      <dgm:spPr/>
    </dgm:pt>
    <dgm:pt modelId="{E74758A5-175F-439D-B5F7-282ACD6A0088}" type="pres">
      <dgm:prSet presAssocID="{A0940D94-589E-4CE9-B5E0-964CFD568C57}" presName="arrow" presStyleLbl="node1" presStyleIdx="0" presStyleCnt="2">
        <dgm:presLayoutVars>
          <dgm:bulletEnabled val="1"/>
        </dgm:presLayoutVars>
      </dgm:prSet>
      <dgm:spPr/>
    </dgm:pt>
    <dgm:pt modelId="{BE1BBC77-F254-41CB-9EA9-BE6972BAA8A1}" type="pres">
      <dgm:prSet presAssocID="{6E810A1D-9F15-4D34-8A89-2789EC2A173D}" presName="arrow" presStyleLbl="node1" presStyleIdx="1" presStyleCnt="2">
        <dgm:presLayoutVars>
          <dgm:bulletEnabled val="1"/>
        </dgm:presLayoutVars>
      </dgm:prSet>
      <dgm:spPr/>
    </dgm:pt>
  </dgm:ptLst>
  <dgm:cxnLst>
    <dgm:cxn modelId="{4CCB5A11-AB8E-40A3-9985-98B9F63E1941}" srcId="{8243A2A0-63E5-4ED0-BC2C-1250D8C4FD1E}" destId="{A0940D94-589E-4CE9-B5E0-964CFD568C57}" srcOrd="0" destOrd="0" parTransId="{0BB30644-0DC2-4487-ACCF-1A5DBE0B0BA2}" sibTransId="{5DA38802-7173-464B-A04C-D81840E083DC}"/>
    <dgm:cxn modelId="{12240E4F-1623-43AA-9A04-0470EB21D931}" type="presOf" srcId="{8243A2A0-63E5-4ED0-BC2C-1250D8C4FD1E}" destId="{DD584B0D-55D3-456E-B917-84DFAC08CA17}" srcOrd="0" destOrd="0" presId="urn:microsoft.com/office/officeart/2005/8/layout/arrow5"/>
    <dgm:cxn modelId="{9F443184-BC34-4F4F-B4E8-8EF4447F4D54}" srcId="{8243A2A0-63E5-4ED0-BC2C-1250D8C4FD1E}" destId="{6E810A1D-9F15-4D34-8A89-2789EC2A173D}" srcOrd="1" destOrd="0" parTransId="{FA533B1C-DEDB-4E31-A682-C5B7660D78CA}" sibTransId="{06672959-746D-484A-95A2-69B8A652D1C5}"/>
    <dgm:cxn modelId="{E25624A2-5AC0-4A4D-9F41-BEA658CEAEE2}" type="presOf" srcId="{A0940D94-589E-4CE9-B5E0-964CFD568C57}" destId="{E74758A5-175F-439D-B5F7-282ACD6A0088}" srcOrd="0" destOrd="0" presId="urn:microsoft.com/office/officeart/2005/8/layout/arrow5"/>
    <dgm:cxn modelId="{B566C4E3-AE4E-4D91-878B-5CF72C30A36E}" type="presOf" srcId="{6E810A1D-9F15-4D34-8A89-2789EC2A173D}" destId="{BE1BBC77-F254-41CB-9EA9-BE6972BAA8A1}" srcOrd="0" destOrd="0" presId="urn:microsoft.com/office/officeart/2005/8/layout/arrow5"/>
    <dgm:cxn modelId="{5D57FD77-A742-44F3-9580-7EB7EC47F958}" type="presParOf" srcId="{DD584B0D-55D3-456E-B917-84DFAC08CA17}" destId="{E74758A5-175F-439D-B5F7-282ACD6A0088}" srcOrd="0" destOrd="0" presId="urn:microsoft.com/office/officeart/2005/8/layout/arrow5"/>
    <dgm:cxn modelId="{D250FDE7-52AC-465B-8DC7-15558E1A10B6}" type="presParOf" srcId="{DD584B0D-55D3-456E-B917-84DFAC08CA17}" destId="{BE1BBC77-F254-41CB-9EA9-BE6972BAA8A1}"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9BA461-C4B1-4F39-A9C1-D30F1ED964E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FBB3C28-F4CB-4A5F-A5AE-F7BED30F03CC}">
      <dgm:prSet/>
      <dgm:spPr/>
      <dgm:t>
        <a:bodyPr/>
        <a:lstStyle/>
        <a:p>
          <a:r>
            <a:rPr lang="en-US"/>
            <a:t>I contacted potential participants with an invitation by email and sent out 30 invitations. The 10 PwP (response rate 33%) who responded and volunteered to speak with me completed the questionnaire and then agreed to a phone interview, in which I documented each response. I also posted several times on social media and have a following of over 4,000 people.</a:t>
          </a:r>
        </a:p>
      </dgm:t>
    </dgm:pt>
    <dgm:pt modelId="{4C4E145D-2DD8-4C07-81C1-C4C636EF149C}" type="parTrans" cxnId="{5BE1F48B-596A-4673-95C2-A3CC42E8941B}">
      <dgm:prSet/>
      <dgm:spPr/>
      <dgm:t>
        <a:bodyPr/>
        <a:lstStyle/>
        <a:p>
          <a:endParaRPr lang="en-US"/>
        </a:p>
      </dgm:t>
    </dgm:pt>
    <dgm:pt modelId="{AF483E0A-3416-44EA-9DF6-8E2ECE368AD6}" type="sibTrans" cxnId="{5BE1F48B-596A-4673-95C2-A3CC42E8941B}">
      <dgm:prSet/>
      <dgm:spPr/>
      <dgm:t>
        <a:bodyPr/>
        <a:lstStyle/>
        <a:p>
          <a:endParaRPr lang="en-US"/>
        </a:p>
      </dgm:t>
    </dgm:pt>
    <dgm:pt modelId="{8FB87088-3888-45D1-87B2-59FC82435D9F}">
      <dgm:prSet/>
      <dgm:spPr/>
      <dgm:t>
        <a:bodyPr/>
        <a:lstStyle/>
        <a:p>
          <a:r>
            <a:rPr lang="en-US"/>
            <a:t>Of the respondents, 4 had been diagnosed with PD for over 5 years, 3 with PD for over 10 years, and 3 with Young Onset Parkinson’s from ages 30-50 (Question 2). Eight of the 10 had had negative interactions with police and today fear the police (Question 3). All 10 stated they believed police should add training to the academy courses and sworn officer in-service courses on PwP and symptoms (Question 4). All 10 also pointed out that they might not fear police if they felt officers were more aware of PD and its manifestations. </a:t>
          </a:r>
        </a:p>
      </dgm:t>
    </dgm:pt>
    <dgm:pt modelId="{A1FF5BBA-CC6D-4E1A-96BE-0F0204F3F148}" type="parTrans" cxnId="{EC3BB0C9-F3BF-4D98-B710-EBFC216BB7CF}">
      <dgm:prSet/>
      <dgm:spPr/>
      <dgm:t>
        <a:bodyPr/>
        <a:lstStyle/>
        <a:p>
          <a:endParaRPr lang="en-US"/>
        </a:p>
      </dgm:t>
    </dgm:pt>
    <dgm:pt modelId="{CB60907D-2484-4EFE-815F-839581F142EA}" type="sibTrans" cxnId="{EC3BB0C9-F3BF-4D98-B710-EBFC216BB7CF}">
      <dgm:prSet/>
      <dgm:spPr/>
      <dgm:t>
        <a:bodyPr/>
        <a:lstStyle/>
        <a:p>
          <a:endParaRPr lang="en-US"/>
        </a:p>
      </dgm:t>
    </dgm:pt>
    <dgm:pt modelId="{FFF85981-BECA-4D76-BBFD-57B65413D26D}" type="pres">
      <dgm:prSet presAssocID="{559BA461-C4B1-4F39-A9C1-D30F1ED964EB}" presName="linear" presStyleCnt="0">
        <dgm:presLayoutVars>
          <dgm:animLvl val="lvl"/>
          <dgm:resizeHandles val="exact"/>
        </dgm:presLayoutVars>
      </dgm:prSet>
      <dgm:spPr/>
    </dgm:pt>
    <dgm:pt modelId="{F7D04CE0-7CD3-4D12-8CAD-F99474E07FB1}" type="pres">
      <dgm:prSet presAssocID="{FFBB3C28-F4CB-4A5F-A5AE-F7BED30F03CC}" presName="parentText" presStyleLbl="node1" presStyleIdx="0" presStyleCnt="2">
        <dgm:presLayoutVars>
          <dgm:chMax val="0"/>
          <dgm:bulletEnabled val="1"/>
        </dgm:presLayoutVars>
      </dgm:prSet>
      <dgm:spPr/>
    </dgm:pt>
    <dgm:pt modelId="{19E64380-74CF-4834-9AFC-D5833C4970AA}" type="pres">
      <dgm:prSet presAssocID="{AF483E0A-3416-44EA-9DF6-8E2ECE368AD6}" presName="spacer" presStyleCnt="0"/>
      <dgm:spPr/>
    </dgm:pt>
    <dgm:pt modelId="{436B50ED-DF31-40C2-BFF9-FD32979029EE}" type="pres">
      <dgm:prSet presAssocID="{8FB87088-3888-45D1-87B2-59FC82435D9F}" presName="parentText" presStyleLbl="node1" presStyleIdx="1" presStyleCnt="2">
        <dgm:presLayoutVars>
          <dgm:chMax val="0"/>
          <dgm:bulletEnabled val="1"/>
        </dgm:presLayoutVars>
      </dgm:prSet>
      <dgm:spPr/>
    </dgm:pt>
  </dgm:ptLst>
  <dgm:cxnLst>
    <dgm:cxn modelId="{9571B88A-3207-486C-8171-DA7B068924B6}" type="presOf" srcId="{559BA461-C4B1-4F39-A9C1-D30F1ED964EB}" destId="{FFF85981-BECA-4D76-BBFD-57B65413D26D}" srcOrd="0" destOrd="0" presId="urn:microsoft.com/office/officeart/2005/8/layout/vList2"/>
    <dgm:cxn modelId="{5BE1F48B-596A-4673-95C2-A3CC42E8941B}" srcId="{559BA461-C4B1-4F39-A9C1-D30F1ED964EB}" destId="{FFBB3C28-F4CB-4A5F-A5AE-F7BED30F03CC}" srcOrd="0" destOrd="0" parTransId="{4C4E145D-2DD8-4C07-81C1-C4C636EF149C}" sibTransId="{AF483E0A-3416-44EA-9DF6-8E2ECE368AD6}"/>
    <dgm:cxn modelId="{C90F96AD-8A70-487B-A5D7-0A5CD800BCD2}" type="presOf" srcId="{FFBB3C28-F4CB-4A5F-A5AE-F7BED30F03CC}" destId="{F7D04CE0-7CD3-4D12-8CAD-F99474E07FB1}" srcOrd="0" destOrd="0" presId="urn:microsoft.com/office/officeart/2005/8/layout/vList2"/>
    <dgm:cxn modelId="{63F403C7-FEA8-4E5B-97F6-DC3FA1E8D390}" type="presOf" srcId="{8FB87088-3888-45D1-87B2-59FC82435D9F}" destId="{436B50ED-DF31-40C2-BFF9-FD32979029EE}" srcOrd="0" destOrd="0" presId="urn:microsoft.com/office/officeart/2005/8/layout/vList2"/>
    <dgm:cxn modelId="{EC3BB0C9-F3BF-4D98-B710-EBFC216BB7CF}" srcId="{559BA461-C4B1-4F39-A9C1-D30F1ED964EB}" destId="{8FB87088-3888-45D1-87B2-59FC82435D9F}" srcOrd="1" destOrd="0" parTransId="{A1FF5BBA-CC6D-4E1A-96BE-0F0204F3F148}" sibTransId="{CB60907D-2484-4EFE-815F-839581F142EA}"/>
    <dgm:cxn modelId="{5C81580E-3C2B-447C-BC49-29725F77C470}" type="presParOf" srcId="{FFF85981-BECA-4D76-BBFD-57B65413D26D}" destId="{F7D04CE0-7CD3-4D12-8CAD-F99474E07FB1}" srcOrd="0" destOrd="0" presId="urn:microsoft.com/office/officeart/2005/8/layout/vList2"/>
    <dgm:cxn modelId="{1D25CDDD-B065-4620-912D-0A79BC54B3E2}" type="presParOf" srcId="{FFF85981-BECA-4D76-BBFD-57B65413D26D}" destId="{19E64380-74CF-4834-9AFC-D5833C4970AA}" srcOrd="1" destOrd="0" presId="urn:microsoft.com/office/officeart/2005/8/layout/vList2"/>
    <dgm:cxn modelId="{A84F190E-21EC-4DCC-97E0-A07ACA4DAA4B}" type="presParOf" srcId="{FFF85981-BECA-4D76-BBFD-57B65413D26D}" destId="{436B50ED-DF31-40C2-BFF9-FD32979029E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28216A-4124-496E-9452-5EA408D6B3A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3C0D6E1-5D17-447F-B09F-DB28A5072518}">
      <dgm:prSet/>
      <dgm:spPr/>
      <dgm:t>
        <a:bodyPr/>
        <a:lstStyle/>
        <a:p>
          <a:r>
            <a:rPr lang="en-US"/>
            <a:t>“I was diagnosed on August 18, 2020. And my encounters with the police have been neutral, but not pleasant. I feel there is a big need for training for police. Not only for the police officers, but for people in general. Because this isn’t the first time that someone has thought I was intoxicated due to my PD symptoms. At my job I did have a couple of people at work who saw my symptoms and told me that I was intoxicated.</a:t>
          </a:r>
        </a:p>
      </dgm:t>
    </dgm:pt>
    <dgm:pt modelId="{EE841796-9704-4104-B32B-B4C01C4A2A88}" type="parTrans" cxnId="{990D6ACC-17CC-41F4-8710-11A9036E0CA6}">
      <dgm:prSet/>
      <dgm:spPr/>
      <dgm:t>
        <a:bodyPr/>
        <a:lstStyle/>
        <a:p>
          <a:endParaRPr lang="en-US"/>
        </a:p>
      </dgm:t>
    </dgm:pt>
    <dgm:pt modelId="{9889B830-DF56-4A27-A2C3-34FDB633D594}" type="sibTrans" cxnId="{990D6ACC-17CC-41F4-8710-11A9036E0CA6}">
      <dgm:prSet/>
      <dgm:spPr/>
      <dgm:t>
        <a:bodyPr/>
        <a:lstStyle/>
        <a:p>
          <a:endParaRPr lang="en-US"/>
        </a:p>
      </dgm:t>
    </dgm:pt>
    <dgm:pt modelId="{8A6ACF83-BAA4-4E56-9FB1-45FC60914ED9}">
      <dgm:prSet/>
      <dgm:spPr/>
      <dgm:t>
        <a:bodyPr/>
        <a:lstStyle/>
        <a:p>
          <a:r>
            <a:rPr lang="en-US"/>
            <a:t>“Training for police when approaching or encountering PwP could mean not making things more stressful than they already are. When was I approached by a police officer, I was waiting for my daughter and brother at a public area in my community and had uncontrollable tremors. The officer kept asking me, probably 10 times, if I needed medical attention. The more he asked the more stressed I got, and my tremors got worse. And, by the time he was done asking me, two additional cops showed up—three all together. But one must have recognized the tremors as PD, and I am grateful to say that the issue was resolved without further escalation. They wished me well and left.</a:t>
          </a:r>
        </a:p>
      </dgm:t>
    </dgm:pt>
    <dgm:pt modelId="{E02EB1D7-38B6-4502-B1AB-1C235E17C59C}" type="parTrans" cxnId="{FEF10C7D-F69F-4698-B58D-23EE1992C64B}">
      <dgm:prSet/>
      <dgm:spPr/>
      <dgm:t>
        <a:bodyPr/>
        <a:lstStyle/>
        <a:p>
          <a:endParaRPr lang="en-US"/>
        </a:p>
      </dgm:t>
    </dgm:pt>
    <dgm:pt modelId="{5DC6FFEB-9F59-47CB-AD43-6DC441045A74}" type="sibTrans" cxnId="{FEF10C7D-F69F-4698-B58D-23EE1992C64B}">
      <dgm:prSet/>
      <dgm:spPr/>
      <dgm:t>
        <a:bodyPr/>
        <a:lstStyle/>
        <a:p>
          <a:endParaRPr lang="en-US"/>
        </a:p>
      </dgm:t>
    </dgm:pt>
    <dgm:pt modelId="{FF8EF336-E0F8-42D0-86F5-74AF1E2436A2}" type="pres">
      <dgm:prSet presAssocID="{0D28216A-4124-496E-9452-5EA408D6B3AE}" presName="linear" presStyleCnt="0">
        <dgm:presLayoutVars>
          <dgm:animLvl val="lvl"/>
          <dgm:resizeHandles val="exact"/>
        </dgm:presLayoutVars>
      </dgm:prSet>
      <dgm:spPr/>
    </dgm:pt>
    <dgm:pt modelId="{77DA75D2-960B-4400-869F-3E4881C2FFD6}" type="pres">
      <dgm:prSet presAssocID="{43C0D6E1-5D17-447F-B09F-DB28A5072518}" presName="parentText" presStyleLbl="node1" presStyleIdx="0" presStyleCnt="2">
        <dgm:presLayoutVars>
          <dgm:chMax val="0"/>
          <dgm:bulletEnabled val="1"/>
        </dgm:presLayoutVars>
      </dgm:prSet>
      <dgm:spPr/>
    </dgm:pt>
    <dgm:pt modelId="{7E90BFF9-BFAA-4ABB-BC3B-8F21D81D2147}" type="pres">
      <dgm:prSet presAssocID="{9889B830-DF56-4A27-A2C3-34FDB633D594}" presName="spacer" presStyleCnt="0"/>
      <dgm:spPr/>
    </dgm:pt>
    <dgm:pt modelId="{86C3E75D-95D4-4DCA-A8D5-3345EF8E13F2}" type="pres">
      <dgm:prSet presAssocID="{8A6ACF83-BAA4-4E56-9FB1-45FC60914ED9}" presName="parentText" presStyleLbl="node1" presStyleIdx="1" presStyleCnt="2">
        <dgm:presLayoutVars>
          <dgm:chMax val="0"/>
          <dgm:bulletEnabled val="1"/>
        </dgm:presLayoutVars>
      </dgm:prSet>
      <dgm:spPr/>
    </dgm:pt>
  </dgm:ptLst>
  <dgm:cxnLst>
    <dgm:cxn modelId="{20D0B40D-2322-4A57-B666-EC95CAEF518E}" type="presOf" srcId="{0D28216A-4124-496E-9452-5EA408D6B3AE}" destId="{FF8EF336-E0F8-42D0-86F5-74AF1E2436A2}" srcOrd="0" destOrd="0" presId="urn:microsoft.com/office/officeart/2005/8/layout/vList2"/>
    <dgm:cxn modelId="{FEF10C7D-F69F-4698-B58D-23EE1992C64B}" srcId="{0D28216A-4124-496E-9452-5EA408D6B3AE}" destId="{8A6ACF83-BAA4-4E56-9FB1-45FC60914ED9}" srcOrd="1" destOrd="0" parTransId="{E02EB1D7-38B6-4502-B1AB-1C235E17C59C}" sibTransId="{5DC6FFEB-9F59-47CB-AD43-6DC441045A74}"/>
    <dgm:cxn modelId="{D62D0089-AC1A-4D87-9058-AA4BD7AEE50B}" type="presOf" srcId="{8A6ACF83-BAA4-4E56-9FB1-45FC60914ED9}" destId="{86C3E75D-95D4-4DCA-A8D5-3345EF8E13F2}" srcOrd="0" destOrd="0" presId="urn:microsoft.com/office/officeart/2005/8/layout/vList2"/>
    <dgm:cxn modelId="{1AE97CB4-8A44-4570-8DA5-E968A11FF7C4}" type="presOf" srcId="{43C0D6E1-5D17-447F-B09F-DB28A5072518}" destId="{77DA75D2-960B-4400-869F-3E4881C2FFD6}" srcOrd="0" destOrd="0" presId="urn:microsoft.com/office/officeart/2005/8/layout/vList2"/>
    <dgm:cxn modelId="{990D6ACC-17CC-41F4-8710-11A9036E0CA6}" srcId="{0D28216A-4124-496E-9452-5EA408D6B3AE}" destId="{43C0D6E1-5D17-447F-B09F-DB28A5072518}" srcOrd="0" destOrd="0" parTransId="{EE841796-9704-4104-B32B-B4C01C4A2A88}" sibTransId="{9889B830-DF56-4A27-A2C3-34FDB633D594}"/>
    <dgm:cxn modelId="{04263286-8B0A-4AAC-9BAB-0A4956A5A209}" type="presParOf" srcId="{FF8EF336-E0F8-42D0-86F5-74AF1E2436A2}" destId="{77DA75D2-960B-4400-869F-3E4881C2FFD6}" srcOrd="0" destOrd="0" presId="urn:microsoft.com/office/officeart/2005/8/layout/vList2"/>
    <dgm:cxn modelId="{378414E0-FE1D-4420-8C31-FCFBB89314CB}" type="presParOf" srcId="{FF8EF336-E0F8-42D0-86F5-74AF1E2436A2}" destId="{7E90BFF9-BFAA-4ABB-BC3B-8F21D81D2147}" srcOrd="1" destOrd="0" presId="urn:microsoft.com/office/officeart/2005/8/layout/vList2"/>
    <dgm:cxn modelId="{6DE9E54A-9B4F-481B-BD8B-FC47891DDFC5}" type="presParOf" srcId="{FF8EF336-E0F8-42D0-86F5-74AF1E2436A2}" destId="{86C3E75D-95D4-4DCA-A8D5-3345EF8E13F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A3A77-BAE5-4357-9F12-130E843C32E1}">
      <dsp:nvSpPr>
        <dsp:cNvPr id="0" name=""/>
        <dsp:cNvSpPr/>
      </dsp:nvSpPr>
      <dsp:spPr>
        <a:xfrm>
          <a:off x="0" y="43421"/>
          <a:ext cx="6002110" cy="11419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 woke up on a Sunday morning in late April, and I was feeling pretty good that day. My tremors were calm, and I thought, I’ll just go do a couple of things. I need to go to Walmart and put gas in the car.</a:t>
          </a:r>
        </a:p>
      </dsp:txBody>
      <dsp:txXfrm>
        <a:off x="55744" y="99165"/>
        <a:ext cx="5890622" cy="1030432"/>
      </dsp:txXfrm>
    </dsp:sp>
    <dsp:sp modelId="{C1CF3F66-796C-4C98-81A0-1637E7E8C648}">
      <dsp:nvSpPr>
        <dsp:cNvPr id="0" name=""/>
        <dsp:cNvSpPr/>
      </dsp:nvSpPr>
      <dsp:spPr>
        <a:xfrm>
          <a:off x="0" y="1185341"/>
          <a:ext cx="6002110" cy="304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6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“Opening the door to my car, I got in and adjusted my seatbelt. Then I noticed that a cop had pulled up behind me. I hadn’t even started the car. He got out of his patrol car and walked to my door. I opened it and was about to say hello when he said he’d gotten a call that someone was drunk at the gas station at pump 10. I had been at pump 10.</a:t>
          </a:r>
        </a:p>
        <a:p>
          <a:pPr marL="114300" lvl="1" indent="-114300" algn="l" defTabSz="533400">
            <a:lnSpc>
              <a:spcPct val="90000"/>
            </a:lnSpc>
            <a:spcBef>
              <a:spcPct val="0"/>
            </a:spcBef>
            <a:spcAft>
              <a:spcPct val="20000"/>
            </a:spcAft>
            <a:buChar char="•"/>
          </a:pPr>
          <a:r>
            <a:rPr lang="en-US" sz="1200" kern="1200"/>
            <a:t>“I told him no I was not drunk but that I have Parkinson’s. So, I asked him what I needed to show him to prove that I have Parkinson’s and took my pills out of my purse to show him. But he decided he wanted to do a breathalyzer.</a:t>
          </a:r>
        </a:p>
        <a:p>
          <a:pPr marL="114300" lvl="1" indent="-114300" algn="l" defTabSz="533400">
            <a:lnSpc>
              <a:spcPct val="90000"/>
            </a:lnSpc>
            <a:spcBef>
              <a:spcPct val="0"/>
            </a:spcBef>
            <a:spcAft>
              <a:spcPct val="20000"/>
            </a:spcAft>
            <a:buChar char="•"/>
          </a:pPr>
          <a:r>
            <a:rPr lang="en-US" sz="1200" kern="1200"/>
            <a:t>“I understand that the cop was doing his job but, seriously, to call for two additional cops after I told him that I just had Parkinson’s. That was overboard. I know when I can and cannot drive and don’t drive when I am having a bad day. That was a good day for me.</a:t>
          </a:r>
        </a:p>
        <a:p>
          <a:pPr marL="114300" lvl="1" indent="-114300" algn="l" defTabSz="533400">
            <a:lnSpc>
              <a:spcPct val="90000"/>
            </a:lnSpc>
            <a:spcBef>
              <a:spcPct val="0"/>
            </a:spcBef>
            <a:spcAft>
              <a:spcPct val="20000"/>
            </a:spcAft>
            <a:buChar char="•"/>
          </a:pPr>
          <a:r>
            <a:rPr lang="en-US" sz="1200" kern="1200"/>
            <a:t>“This encounter made me realize that people—including policemen—do not understand this disease. So, I limit my time in public. Now, I don’t go out unless it’s early in the morning so not many people are out. I don’t eat in restaurants anymore. People stare. And I just get tired of it all. We really, really need more awareness!”</a:t>
          </a:r>
        </a:p>
        <a:p>
          <a:pPr marL="114300" lvl="1" indent="-114300" algn="l" defTabSz="533400">
            <a:lnSpc>
              <a:spcPct val="90000"/>
            </a:lnSpc>
            <a:spcBef>
              <a:spcPct val="0"/>
            </a:spcBef>
            <a:spcAft>
              <a:spcPct val="20000"/>
            </a:spcAft>
            <a:buChar char="•"/>
          </a:pPr>
          <a:r>
            <a:rPr lang="en-US" sz="1200" kern="1200"/>
            <a:t>--Amanda, Scottsbluff, Nebraska</a:t>
          </a:r>
        </a:p>
      </dsp:txBody>
      <dsp:txXfrm>
        <a:off x="0" y="1185341"/>
        <a:ext cx="6002110" cy="3047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71D6B-DC6D-47DC-9C9A-9B0219A829CB}">
      <dsp:nvSpPr>
        <dsp:cNvPr id="0" name=""/>
        <dsp:cNvSpPr/>
      </dsp:nvSpPr>
      <dsp:spPr>
        <a:xfrm>
          <a:off x="389982" y="163597"/>
          <a:ext cx="417128" cy="4171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174B83-5BC0-4DA2-A6FB-13A3672448D4}">
      <dsp:nvSpPr>
        <dsp:cNvPr id="0" name=""/>
        <dsp:cNvSpPr/>
      </dsp:nvSpPr>
      <dsp:spPr>
        <a:xfrm>
          <a:off x="2648" y="725981"/>
          <a:ext cx="1191796" cy="254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b="1" kern="1200"/>
            <a:t>Local Legislation</a:t>
          </a:r>
          <a:endParaRPr lang="en-US" sz="1400" kern="1200"/>
        </a:p>
      </dsp:txBody>
      <dsp:txXfrm>
        <a:off x="2648" y="725981"/>
        <a:ext cx="1191796" cy="2543406"/>
      </dsp:txXfrm>
    </dsp:sp>
    <dsp:sp modelId="{73A4EC07-9A06-4B68-BEFD-8F935F83A4C4}">
      <dsp:nvSpPr>
        <dsp:cNvPr id="0" name=""/>
        <dsp:cNvSpPr/>
      </dsp:nvSpPr>
      <dsp:spPr>
        <a:xfrm>
          <a:off x="2648" y="3336948"/>
          <a:ext cx="1191796" cy="204671"/>
        </a:xfrm>
        <a:prstGeom prst="rect">
          <a:avLst/>
        </a:prstGeom>
        <a:noFill/>
        <a:ln>
          <a:noFill/>
        </a:ln>
        <a:effectLst/>
      </dsp:spPr>
      <dsp:style>
        <a:lnRef idx="0">
          <a:scrgbClr r="0" g="0" b="0"/>
        </a:lnRef>
        <a:fillRef idx="0">
          <a:scrgbClr r="0" g="0" b="0"/>
        </a:fillRef>
        <a:effectRef idx="0">
          <a:scrgbClr r="0" g="0" b="0"/>
        </a:effectRef>
        <a:fontRef idx="minor"/>
      </dsp:style>
    </dsp:sp>
    <dsp:sp modelId="{8065DA68-44C4-458F-8DA7-2B4C6B57D190}">
      <dsp:nvSpPr>
        <dsp:cNvPr id="0" name=""/>
        <dsp:cNvSpPr/>
      </dsp:nvSpPr>
      <dsp:spPr>
        <a:xfrm>
          <a:off x="1790343" y="163597"/>
          <a:ext cx="417128" cy="4171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B6C66D-EBBF-48A4-9898-9BEEC26DB8C1}">
      <dsp:nvSpPr>
        <dsp:cNvPr id="0" name=""/>
        <dsp:cNvSpPr/>
      </dsp:nvSpPr>
      <dsp:spPr>
        <a:xfrm>
          <a:off x="1403009" y="725981"/>
          <a:ext cx="1191796" cy="254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Below is the State of New Jersey Parkinson’s Disease Public Awareness and Education Act (2014).</a:t>
          </a:r>
        </a:p>
      </dsp:txBody>
      <dsp:txXfrm>
        <a:off x="1403009" y="725981"/>
        <a:ext cx="1191796" cy="2543406"/>
      </dsp:txXfrm>
    </dsp:sp>
    <dsp:sp modelId="{940234C0-8DC3-4EA5-9923-FFC67FF9DF18}">
      <dsp:nvSpPr>
        <dsp:cNvPr id="0" name=""/>
        <dsp:cNvSpPr/>
      </dsp:nvSpPr>
      <dsp:spPr>
        <a:xfrm>
          <a:off x="1403009" y="3336948"/>
          <a:ext cx="1191796" cy="204671"/>
        </a:xfrm>
        <a:prstGeom prst="rect">
          <a:avLst/>
        </a:prstGeom>
        <a:noFill/>
        <a:ln>
          <a:noFill/>
        </a:ln>
        <a:effectLst/>
      </dsp:spPr>
      <dsp:style>
        <a:lnRef idx="0">
          <a:scrgbClr r="0" g="0" b="0"/>
        </a:lnRef>
        <a:fillRef idx="0">
          <a:scrgbClr r="0" g="0" b="0"/>
        </a:fillRef>
        <a:effectRef idx="0">
          <a:scrgbClr r="0" g="0" b="0"/>
        </a:effectRef>
        <a:fontRef idx="minor"/>
      </dsp:style>
    </dsp:sp>
    <dsp:sp modelId="{1F6E4372-67A6-4299-8B4E-A90F76B5C1AC}">
      <dsp:nvSpPr>
        <dsp:cNvPr id="0" name=""/>
        <dsp:cNvSpPr/>
      </dsp:nvSpPr>
      <dsp:spPr>
        <a:xfrm>
          <a:off x="3190705" y="163597"/>
          <a:ext cx="417128" cy="4171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EEAD88-60EA-40FE-BE3C-215115E6B695}">
      <dsp:nvSpPr>
        <dsp:cNvPr id="0" name=""/>
        <dsp:cNvSpPr/>
      </dsp:nvSpPr>
      <dsp:spPr>
        <a:xfrm>
          <a:off x="2803371" y="725981"/>
          <a:ext cx="1191796" cy="254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The Legislature finds and declares that under the Parkinson’s Disease Public Awareness and Education Act</a:t>
          </a:r>
        </a:p>
      </dsp:txBody>
      <dsp:txXfrm>
        <a:off x="2803371" y="725981"/>
        <a:ext cx="1191796" cy="2543406"/>
      </dsp:txXfrm>
    </dsp:sp>
    <dsp:sp modelId="{179D56D9-2D86-4BB8-A305-C75467F3DD65}">
      <dsp:nvSpPr>
        <dsp:cNvPr id="0" name=""/>
        <dsp:cNvSpPr/>
      </dsp:nvSpPr>
      <dsp:spPr>
        <a:xfrm>
          <a:off x="2803371" y="3336948"/>
          <a:ext cx="1191796" cy="204671"/>
        </a:xfrm>
        <a:prstGeom prst="rect">
          <a:avLst/>
        </a:prstGeom>
        <a:noFill/>
        <a:ln>
          <a:noFill/>
        </a:ln>
        <a:effectLst/>
      </dsp:spPr>
      <dsp:style>
        <a:lnRef idx="0">
          <a:scrgbClr r="0" g="0" b="0"/>
        </a:lnRef>
        <a:fillRef idx="0">
          <a:scrgbClr r="0" g="0" b="0"/>
        </a:fillRef>
        <a:effectRef idx="0">
          <a:scrgbClr r="0" g="0" b="0"/>
        </a:effectRef>
        <a:fontRef idx="minor"/>
      </dsp:style>
    </dsp:sp>
    <dsp:sp modelId="{085A27BE-187E-4D07-B203-5B02301D528D}">
      <dsp:nvSpPr>
        <dsp:cNvPr id="0" name=""/>
        <dsp:cNvSpPr/>
      </dsp:nvSpPr>
      <dsp:spPr>
        <a:xfrm>
          <a:off x="4591066" y="163597"/>
          <a:ext cx="417128" cy="4171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20F647-96F2-4BBE-A4D4-912DFFDFF426}">
      <dsp:nvSpPr>
        <dsp:cNvPr id="0" name=""/>
        <dsp:cNvSpPr/>
      </dsp:nvSpPr>
      <dsp:spPr>
        <a:xfrm>
          <a:off x="4203732" y="725981"/>
          <a:ext cx="1191796" cy="254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b="1" kern="1200"/>
            <a:t>National Legislation</a:t>
          </a:r>
          <a:endParaRPr lang="en-US" sz="1400" kern="1200"/>
        </a:p>
      </dsp:txBody>
      <dsp:txXfrm>
        <a:off x="4203732" y="725981"/>
        <a:ext cx="1191796" cy="2543406"/>
      </dsp:txXfrm>
    </dsp:sp>
    <dsp:sp modelId="{25136864-80A5-4CC7-A793-8C67A77D4FB2}">
      <dsp:nvSpPr>
        <dsp:cNvPr id="0" name=""/>
        <dsp:cNvSpPr/>
      </dsp:nvSpPr>
      <dsp:spPr>
        <a:xfrm>
          <a:off x="4203732" y="3336948"/>
          <a:ext cx="1191796" cy="204671"/>
        </a:xfrm>
        <a:prstGeom prst="rect">
          <a:avLst/>
        </a:prstGeom>
        <a:noFill/>
        <a:ln>
          <a:noFill/>
        </a:ln>
        <a:effectLst/>
      </dsp:spPr>
      <dsp:style>
        <a:lnRef idx="0">
          <a:scrgbClr r="0" g="0" b="0"/>
        </a:lnRef>
        <a:fillRef idx="0">
          <a:scrgbClr r="0" g="0" b="0"/>
        </a:fillRef>
        <a:effectRef idx="0">
          <a:scrgbClr r="0" g="0" b="0"/>
        </a:effectRef>
        <a:fontRef idx="minor"/>
      </dsp:style>
    </dsp:sp>
    <dsp:sp modelId="{4587379A-A58F-46B5-BA0A-71179DE6406B}">
      <dsp:nvSpPr>
        <dsp:cNvPr id="0" name=""/>
        <dsp:cNvSpPr/>
      </dsp:nvSpPr>
      <dsp:spPr>
        <a:xfrm>
          <a:off x="5991427" y="163597"/>
          <a:ext cx="417128" cy="417128"/>
        </a:xfrm>
        <a:prstGeom prst="rect">
          <a:avLst/>
        </a:prstGeom>
        <a:solidFill>
          <a:schemeClr val="accent6">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B19D7B-61CA-46FC-B147-D0AFE14ED15E}">
      <dsp:nvSpPr>
        <dsp:cNvPr id="0" name=""/>
        <dsp:cNvSpPr/>
      </dsp:nvSpPr>
      <dsp:spPr>
        <a:xfrm>
          <a:off x="5604093" y="725981"/>
          <a:ext cx="1191796" cy="254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The National Plan to End Parkinson’s Disease is a breakthrough in the legislative process </a:t>
          </a:r>
          <a:r>
            <a:rPr lang="en-US" sz="1400" b="1" kern="1200" dirty="0"/>
            <a:t>signed into law on July 2, 2024, President Biden.</a:t>
          </a:r>
          <a:endParaRPr lang="en-US" sz="1400" kern="1200" dirty="0"/>
        </a:p>
      </dsp:txBody>
      <dsp:txXfrm>
        <a:off x="5604093" y="725981"/>
        <a:ext cx="1191796" cy="2543406"/>
      </dsp:txXfrm>
    </dsp:sp>
    <dsp:sp modelId="{E5CE81D1-8563-4697-B982-C4DEA4741AD8}">
      <dsp:nvSpPr>
        <dsp:cNvPr id="0" name=""/>
        <dsp:cNvSpPr/>
      </dsp:nvSpPr>
      <dsp:spPr>
        <a:xfrm>
          <a:off x="5604093" y="3336948"/>
          <a:ext cx="1191796" cy="20467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DA878-1556-41CC-9A12-AAF883B22574}">
      <dsp:nvSpPr>
        <dsp:cNvPr id="0" name=""/>
        <dsp:cNvSpPr/>
      </dsp:nvSpPr>
      <dsp:spPr>
        <a:xfrm>
          <a:off x="0" y="42888"/>
          <a:ext cx="6798539"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err="1"/>
            <a:t>TogetherForSharon</a:t>
          </a:r>
          <a:r>
            <a:rPr lang="en-US" sz="2200" b="0" i="0" kern="1200" dirty="0"/>
            <a:t>® </a:t>
          </a:r>
          <a:endParaRPr lang="en-US" sz="2200" kern="1200" dirty="0"/>
        </a:p>
      </dsp:txBody>
      <dsp:txXfrm>
        <a:off x="26387" y="69275"/>
        <a:ext cx="6745765" cy="487766"/>
      </dsp:txXfrm>
    </dsp:sp>
    <dsp:sp modelId="{2814F867-A8C7-4DC8-8469-0D557290F9DF}">
      <dsp:nvSpPr>
        <dsp:cNvPr id="0" name=""/>
        <dsp:cNvSpPr/>
      </dsp:nvSpPr>
      <dsp:spPr>
        <a:xfrm>
          <a:off x="0" y="583428"/>
          <a:ext cx="679853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https://www.togetherforsharon.com/</a:t>
          </a:r>
        </a:p>
      </dsp:txBody>
      <dsp:txXfrm>
        <a:off x="0" y="583428"/>
        <a:ext cx="6798539" cy="364320"/>
      </dsp:txXfrm>
    </dsp:sp>
    <dsp:sp modelId="{11F48708-08C4-4794-9636-B603DD68436B}">
      <dsp:nvSpPr>
        <dsp:cNvPr id="0" name=""/>
        <dsp:cNvSpPr/>
      </dsp:nvSpPr>
      <dsp:spPr>
        <a:xfrm>
          <a:off x="0" y="947748"/>
          <a:ext cx="6798539"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The American Parkinson Disease Association</a:t>
          </a:r>
          <a:endParaRPr lang="en-US" sz="2200" kern="1200" dirty="0"/>
        </a:p>
      </dsp:txBody>
      <dsp:txXfrm>
        <a:off x="26387" y="974135"/>
        <a:ext cx="6745765" cy="487766"/>
      </dsp:txXfrm>
    </dsp:sp>
    <dsp:sp modelId="{AE28B4E4-30E9-4939-87BA-826AFBA88358}">
      <dsp:nvSpPr>
        <dsp:cNvPr id="0" name=""/>
        <dsp:cNvSpPr/>
      </dsp:nvSpPr>
      <dsp:spPr>
        <a:xfrm>
          <a:off x="0" y="1488288"/>
          <a:ext cx="679853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a:t>https://www.apdaparkinson.org/</a:t>
          </a:r>
          <a:endParaRPr lang="en-US" sz="1700" kern="1200"/>
        </a:p>
      </dsp:txBody>
      <dsp:txXfrm>
        <a:off x="0" y="1488288"/>
        <a:ext cx="6798539" cy="364320"/>
      </dsp:txXfrm>
    </dsp:sp>
    <dsp:sp modelId="{86D2C444-7761-4832-961D-6311AC121C68}">
      <dsp:nvSpPr>
        <dsp:cNvPr id="0" name=""/>
        <dsp:cNvSpPr/>
      </dsp:nvSpPr>
      <dsp:spPr>
        <a:xfrm>
          <a:off x="0" y="1852608"/>
          <a:ext cx="6798539"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Parkinson’s Foundation</a:t>
          </a:r>
          <a:endParaRPr lang="en-US" sz="2200" kern="1200"/>
        </a:p>
      </dsp:txBody>
      <dsp:txXfrm>
        <a:off x="26387" y="1878995"/>
        <a:ext cx="6745765" cy="487766"/>
      </dsp:txXfrm>
    </dsp:sp>
    <dsp:sp modelId="{5796B780-E921-4228-8A04-EF330FE12385}">
      <dsp:nvSpPr>
        <dsp:cNvPr id="0" name=""/>
        <dsp:cNvSpPr/>
      </dsp:nvSpPr>
      <dsp:spPr>
        <a:xfrm>
          <a:off x="0" y="2393148"/>
          <a:ext cx="679853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a:t>https://www.parkinson.org</a:t>
          </a:r>
          <a:endParaRPr lang="en-US" sz="1700" kern="1200"/>
        </a:p>
      </dsp:txBody>
      <dsp:txXfrm>
        <a:off x="0" y="2393148"/>
        <a:ext cx="6798539" cy="364320"/>
      </dsp:txXfrm>
    </dsp:sp>
    <dsp:sp modelId="{E839BB69-BE4C-48A0-80DD-45F32796DFD7}">
      <dsp:nvSpPr>
        <dsp:cNvPr id="0" name=""/>
        <dsp:cNvSpPr/>
      </dsp:nvSpPr>
      <dsp:spPr>
        <a:xfrm>
          <a:off x="0" y="2757468"/>
          <a:ext cx="6798539"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Michael J. Fox Foundation </a:t>
          </a:r>
          <a:endParaRPr lang="en-US" sz="2200" kern="1200"/>
        </a:p>
      </dsp:txBody>
      <dsp:txXfrm>
        <a:off x="26387" y="2783855"/>
        <a:ext cx="6745765" cy="487766"/>
      </dsp:txXfrm>
    </dsp:sp>
    <dsp:sp modelId="{42D16FD0-C3AB-420C-9106-E29364BA67A0}">
      <dsp:nvSpPr>
        <dsp:cNvPr id="0" name=""/>
        <dsp:cNvSpPr/>
      </dsp:nvSpPr>
      <dsp:spPr>
        <a:xfrm>
          <a:off x="0" y="3298008"/>
          <a:ext cx="679853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https://www.michaeljfox.org</a:t>
          </a:r>
        </a:p>
      </dsp:txBody>
      <dsp:txXfrm>
        <a:off x="0" y="3298008"/>
        <a:ext cx="6798539" cy="3643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225F3-6F32-4FB4-9453-14288530B9D8}">
      <dsp:nvSpPr>
        <dsp:cNvPr id="0" name=""/>
        <dsp:cNvSpPr/>
      </dsp:nvSpPr>
      <dsp:spPr>
        <a:xfrm>
          <a:off x="0" y="3484"/>
          <a:ext cx="5821537" cy="56427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D2C2B0-6F72-4A31-B468-F7F9562D6370}">
      <dsp:nvSpPr>
        <dsp:cNvPr id="0" name=""/>
        <dsp:cNvSpPr/>
      </dsp:nvSpPr>
      <dsp:spPr>
        <a:xfrm>
          <a:off x="170692" y="130446"/>
          <a:ext cx="310653" cy="3103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0ACAF3-648D-46B8-A1FF-2A9C4B3049D3}">
      <dsp:nvSpPr>
        <dsp:cNvPr id="0" name=""/>
        <dsp:cNvSpPr/>
      </dsp:nvSpPr>
      <dsp:spPr>
        <a:xfrm>
          <a:off x="652038" y="3484"/>
          <a:ext cx="4930484" cy="56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77" tIns="59777" rIns="59777" bIns="59777" numCol="1" spcCol="1270" anchor="ctr" anchorCtr="0">
          <a:noAutofit/>
        </a:bodyPr>
        <a:lstStyle/>
        <a:p>
          <a:pPr marL="0" lvl="0" indent="0" algn="l" defTabSz="622300">
            <a:lnSpc>
              <a:spcPct val="90000"/>
            </a:lnSpc>
            <a:spcBef>
              <a:spcPct val="0"/>
            </a:spcBef>
            <a:spcAft>
              <a:spcPct val="35000"/>
            </a:spcAft>
            <a:buNone/>
          </a:pPr>
          <a:r>
            <a:rPr lang="en-US" sz="1400" kern="1200"/>
            <a:t>Share Share and Share!</a:t>
          </a:r>
        </a:p>
      </dsp:txBody>
      <dsp:txXfrm>
        <a:off x="652038" y="3484"/>
        <a:ext cx="4930484" cy="564824"/>
      </dsp:txXfrm>
    </dsp:sp>
    <dsp:sp modelId="{F448993B-7FA7-480E-95EE-1205C0DE5211}">
      <dsp:nvSpPr>
        <dsp:cNvPr id="0" name=""/>
        <dsp:cNvSpPr/>
      </dsp:nvSpPr>
      <dsp:spPr>
        <a:xfrm>
          <a:off x="0" y="678518"/>
          <a:ext cx="5821537" cy="564272"/>
        </a:xfrm>
        <a:prstGeom prst="roundRect">
          <a:avLst>
            <a:gd name="adj" fmla="val 10000"/>
          </a:avLst>
        </a:prstGeom>
        <a:solidFill>
          <a:schemeClr val="accent5">
            <a:hueOff val="-4050717"/>
            <a:satOff val="-275"/>
            <a:lumOff val="654"/>
            <a:alphaOff val="0"/>
          </a:schemeClr>
        </a:solidFill>
        <a:ln>
          <a:noFill/>
        </a:ln>
        <a:effectLst/>
      </dsp:spPr>
      <dsp:style>
        <a:lnRef idx="0">
          <a:scrgbClr r="0" g="0" b="0"/>
        </a:lnRef>
        <a:fillRef idx="1">
          <a:scrgbClr r="0" g="0" b="0"/>
        </a:fillRef>
        <a:effectRef idx="0">
          <a:scrgbClr r="0" g="0" b="0"/>
        </a:effectRef>
        <a:fontRef idx="minor"/>
      </dsp:style>
    </dsp:sp>
    <dsp:sp modelId="{16B9280F-FEF1-4485-ACF0-B5E72982B9C8}">
      <dsp:nvSpPr>
        <dsp:cNvPr id="0" name=""/>
        <dsp:cNvSpPr/>
      </dsp:nvSpPr>
      <dsp:spPr>
        <a:xfrm>
          <a:off x="170692" y="805480"/>
          <a:ext cx="310653" cy="3103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BD1489-1212-438C-959E-4A10BC5B71D2}">
      <dsp:nvSpPr>
        <dsp:cNvPr id="0" name=""/>
        <dsp:cNvSpPr/>
      </dsp:nvSpPr>
      <dsp:spPr>
        <a:xfrm>
          <a:off x="652038" y="678518"/>
          <a:ext cx="4930484" cy="56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77" tIns="59777" rIns="59777" bIns="59777" numCol="1" spcCol="1270" anchor="ctr" anchorCtr="0">
          <a:noAutofit/>
        </a:bodyPr>
        <a:lstStyle/>
        <a:p>
          <a:pPr marL="0" lvl="0" indent="0" algn="l" defTabSz="622300">
            <a:lnSpc>
              <a:spcPct val="90000"/>
            </a:lnSpc>
            <a:spcBef>
              <a:spcPct val="0"/>
            </a:spcBef>
            <a:spcAft>
              <a:spcPct val="35000"/>
            </a:spcAft>
            <a:buNone/>
          </a:pPr>
          <a:r>
            <a:rPr lang="en-US" sz="1400" b="0" i="0" kern="1200"/>
            <a:t>Q &amp; A with Sharon’s son, George – Podcast</a:t>
          </a:r>
          <a:endParaRPr lang="en-US" sz="1400" kern="1200"/>
        </a:p>
      </dsp:txBody>
      <dsp:txXfrm>
        <a:off x="652038" y="678518"/>
        <a:ext cx="4930484" cy="564824"/>
      </dsp:txXfrm>
    </dsp:sp>
    <dsp:sp modelId="{76405271-72EE-4587-BB9E-DBC9A210A0F8}">
      <dsp:nvSpPr>
        <dsp:cNvPr id="0" name=""/>
        <dsp:cNvSpPr/>
      </dsp:nvSpPr>
      <dsp:spPr>
        <a:xfrm>
          <a:off x="0" y="1353552"/>
          <a:ext cx="5821537" cy="564272"/>
        </a:xfrm>
        <a:prstGeom prst="roundRect">
          <a:avLst>
            <a:gd name="adj" fmla="val 10000"/>
          </a:avLst>
        </a:prstGeom>
        <a:solidFill>
          <a:schemeClr val="accent5">
            <a:hueOff val="-8101434"/>
            <a:satOff val="-551"/>
            <a:lumOff val="1307"/>
            <a:alphaOff val="0"/>
          </a:schemeClr>
        </a:solidFill>
        <a:ln>
          <a:noFill/>
        </a:ln>
        <a:effectLst/>
      </dsp:spPr>
      <dsp:style>
        <a:lnRef idx="0">
          <a:scrgbClr r="0" g="0" b="0"/>
        </a:lnRef>
        <a:fillRef idx="1">
          <a:scrgbClr r="0" g="0" b="0"/>
        </a:fillRef>
        <a:effectRef idx="0">
          <a:scrgbClr r="0" g="0" b="0"/>
        </a:effectRef>
        <a:fontRef idx="minor"/>
      </dsp:style>
    </dsp:sp>
    <dsp:sp modelId="{2C2D8978-BDD6-4257-AD07-AC61B9BFFB50}">
      <dsp:nvSpPr>
        <dsp:cNvPr id="0" name=""/>
        <dsp:cNvSpPr/>
      </dsp:nvSpPr>
      <dsp:spPr>
        <a:xfrm>
          <a:off x="170692" y="1480514"/>
          <a:ext cx="310653" cy="3103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B913D9-F334-453E-B395-780EA8DD3D8E}">
      <dsp:nvSpPr>
        <dsp:cNvPr id="0" name=""/>
        <dsp:cNvSpPr/>
      </dsp:nvSpPr>
      <dsp:spPr>
        <a:xfrm>
          <a:off x="652038" y="1353552"/>
          <a:ext cx="4930484" cy="56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77" tIns="59777" rIns="59777" bIns="59777" numCol="1" spcCol="1270" anchor="ctr" anchorCtr="0">
          <a:noAutofit/>
        </a:bodyPr>
        <a:lstStyle/>
        <a:p>
          <a:pPr marL="0" lvl="0" indent="0" algn="l" defTabSz="622300">
            <a:lnSpc>
              <a:spcPct val="90000"/>
            </a:lnSpc>
            <a:spcBef>
              <a:spcPct val="0"/>
            </a:spcBef>
            <a:spcAft>
              <a:spcPct val="35000"/>
            </a:spcAft>
            <a:buNone/>
          </a:pPr>
          <a:r>
            <a:rPr lang="en-US" sz="1400" b="0" i="0" kern="1200"/>
            <a:t>A one-on-one question and answer show Hosted by Sharon’s Son, George for awareness, hope for a cure &amp; to share inspiring journeys, advocacy, and support throughout the world. </a:t>
          </a:r>
          <a:endParaRPr lang="en-US" sz="1400" kern="1200"/>
        </a:p>
      </dsp:txBody>
      <dsp:txXfrm>
        <a:off x="652038" y="1353552"/>
        <a:ext cx="4930484" cy="564824"/>
      </dsp:txXfrm>
    </dsp:sp>
    <dsp:sp modelId="{CB0224B4-7314-4CF2-AA63-52D12D7B6E65}">
      <dsp:nvSpPr>
        <dsp:cNvPr id="0" name=""/>
        <dsp:cNvSpPr/>
      </dsp:nvSpPr>
      <dsp:spPr>
        <a:xfrm>
          <a:off x="0" y="2028586"/>
          <a:ext cx="5821537" cy="564272"/>
        </a:xfrm>
        <a:prstGeom prst="roundRect">
          <a:avLst>
            <a:gd name="adj" fmla="val 1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dsp:style>
    </dsp:sp>
    <dsp:sp modelId="{9F6AE256-83AD-4EA0-B26D-28BD3BD3A7A7}">
      <dsp:nvSpPr>
        <dsp:cNvPr id="0" name=""/>
        <dsp:cNvSpPr/>
      </dsp:nvSpPr>
      <dsp:spPr>
        <a:xfrm>
          <a:off x="170692" y="2155548"/>
          <a:ext cx="310653" cy="3103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0BD63E-E544-41AE-A3C8-4C4D1B3846DF}">
      <dsp:nvSpPr>
        <dsp:cNvPr id="0" name=""/>
        <dsp:cNvSpPr/>
      </dsp:nvSpPr>
      <dsp:spPr>
        <a:xfrm>
          <a:off x="652038" y="2028586"/>
          <a:ext cx="4930484" cy="56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77" tIns="59777" rIns="59777" bIns="59777" numCol="1" spcCol="1270" anchor="ctr" anchorCtr="0">
          <a:noAutofit/>
        </a:bodyPr>
        <a:lstStyle/>
        <a:p>
          <a:pPr marL="0" lvl="0" indent="0" algn="l" defTabSz="622300">
            <a:lnSpc>
              <a:spcPct val="90000"/>
            </a:lnSpc>
            <a:spcBef>
              <a:spcPct val="0"/>
            </a:spcBef>
            <a:spcAft>
              <a:spcPct val="35000"/>
            </a:spcAft>
            <a:buNone/>
          </a:pPr>
          <a:r>
            <a:rPr lang="en-US" sz="1400" b="0" i="0" kern="1200">
              <a:hlinkClick xmlns:r="http://schemas.openxmlformats.org/officeDocument/2006/relationships" r:id="rId9"/>
            </a:rPr>
            <a:t>https://www.togetherforsharon.com/qa-with-sharons-son-george/</a:t>
          </a:r>
          <a:r>
            <a:rPr lang="en-US" sz="1400" b="0" i="0" kern="1200"/>
            <a:t> </a:t>
          </a:r>
          <a:endParaRPr lang="en-US" sz="1400" kern="1200"/>
        </a:p>
      </dsp:txBody>
      <dsp:txXfrm>
        <a:off x="652038" y="2028586"/>
        <a:ext cx="4930484" cy="564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6DE16-6B63-412B-A3CE-3FC9491CAF5E}">
      <dsp:nvSpPr>
        <dsp:cNvPr id="0" name=""/>
        <dsp:cNvSpPr/>
      </dsp:nvSpPr>
      <dsp:spPr>
        <a:xfrm>
          <a:off x="0" y="56249"/>
          <a:ext cx="6666833" cy="174783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 have become an unrelenting researcher and advocate for PD awareness and have published a second book of interviews with PwP and other committed individuals, </a:t>
          </a:r>
          <a:r>
            <a:rPr lang="en-US" sz="1700" i="1" kern="1200"/>
            <a:t>Voices of Resilience: Conversations with Parkinson’s Disease Warriors, Caregivers, and Advocates </a:t>
          </a:r>
          <a:r>
            <a:rPr lang="en-US" sz="1700" kern="1200"/>
            <a:t>(Ackerman, 2024b)</a:t>
          </a:r>
          <a:r>
            <a:rPr lang="en-US" sz="1700" i="1" kern="1200"/>
            <a:t>.</a:t>
          </a:r>
          <a:endParaRPr lang="en-US" sz="1700" kern="1200"/>
        </a:p>
      </dsp:txBody>
      <dsp:txXfrm>
        <a:off x="85322" y="141571"/>
        <a:ext cx="6496189" cy="1577189"/>
      </dsp:txXfrm>
    </dsp:sp>
    <dsp:sp modelId="{E29CB5A5-27E5-4512-B7AC-607D2234D0BC}">
      <dsp:nvSpPr>
        <dsp:cNvPr id="0" name=""/>
        <dsp:cNvSpPr/>
      </dsp:nvSpPr>
      <dsp:spPr>
        <a:xfrm>
          <a:off x="0" y="1853043"/>
          <a:ext cx="6666833" cy="1747833"/>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 am also a police officer (see Chapter 2 for more). I attended the Miami-Dade County Police Academy in 2006 and in that year graduated and became a fully sworn police officer in Florida. I have been active as a reserve officer from that year to the present.</a:t>
          </a:r>
        </a:p>
      </dsp:txBody>
      <dsp:txXfrm>
        <a:off x="85322" y="1938365"/>
        <a:ext cx="6496189" cy="1577189"/>
      </dsp:txXfrm>
    </dsp:sp>
    <dsp:sp modelId="{0C93C1DA-92D9-4B8F-925B-494F7A2671C5}">
      <dsp:nvSpPr>
        <dsp:cNvPr id="0" name=""/>
        <dsp:cNvSpPr/>
      </dsp:nvSpPr>
      <dsp:spPr>
        <a:xfrm>
          <a:off x="0" y="3649836"/>
          <a:ext cx="6666833" cy="1747833"/>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And in my duties, I have noticed a significant omission: the lack of officers’ knowledge and awareness of PD and how to handle it with citizens. So, this book is meant to inform and guide not only officers but also PwP (Person or People with Parkinson’s) in how to respond and act in the way that will produce the best and most humane outcome.</a:t>
          </a:r>
        </a:p>
      </dsp:txBody>
      <dsp:txXfrm>
        <a:off x="85322" y="3735158"/>
        <a:ext cx="6496189" cy="1577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5E50D-5E26-43DA-A5A4-C9312F3187F9}">
      <dsp:nvSpPr>
        <dsp:cNvPr id="0" name=""/>
        <dsp:cNvSpPr/>
      </dsp:nvSpPr>
      <dsp:spPr>
        <a:xfrm>
          <a:off x="0" y="2461"/>
          <a:ext cx="6002110" cy="71487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 have sought out and reviewed hundreds of journal articles, other scholarly literature, and websites, and they all show a lack of research and findings on the critical topic of PD. </a:t>
          </a:r>
        </a:p>
      </dsp:txBody>
      <dsp:txXfrm>
        <a:off x="34897" y="37358"/>
        <a:ext cx="5932316" cy="645076"/>
      </dsp:txXfrm>
    </dsp:sp>
    <dsp:sp modelId="{05F336C4-FE5B-455E-B480-1F8D642E5914}">
      <dsp:nvSpPr>
        <dsp:cNvPr id="0" name=""/>
        <dsp:cNvSpPr/>
      </dsp:nvSpPr>
      <dsp:spPr>
        <a:xfrm>
          <a:off x="0" y="754771"/>
          <a:ext cx="6002110" cy="714870"/>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Parkinson’s affects over one million people diagnosed in the United States and millions of their caregivers who are concerned about treatment, care, and awareness by the criminal justice field toward their loved ones. </a:t>
          </a:r>
        </a:p>
      </dsp:txBody>
      <dsp:txXfrm>
        <a:off x="34897" y="789668"/>
        <a:ext cx="5932316" cy="645076"/>
      </dsp:txXfrm>
    </dsp:sp>
    <dsp:sp modelId="{E89F5586-F80F-45E1-B55C-1EE1855DA07F}">
      <dsp:nvSpPr>
        <dsp:cNvPr id="0" name=""/>
        <dsp:cNvSpPr/>
      </dsp:nvSpPr>
      <dsp:spPr>
        <a:xfrm>
          <a:off x="0" y="1507081"/>
          <a:ext cx="6002110" cy="71487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data are absent, rare, or unfounded. Issues such as care, safety, and outcomes from police encounters are troublesome and even frightening. </a:t>
          </a:r>
        </a:p>
      </dsp:txBody>
      <dsp:txXfrm>
        <a:off x="34897" y="1541978"/>
        <a:ext cx="5932316" cy="645076"/>
      </dsp:txXfrm>
    </dsp:sp>
    <dsp:sp modelId="{FC825259-F354-49E0-B243-87274DC3B94C}">
      <dsp:nvSpPr>
        <dsp:cNvPr id="0" name=""/>
        <dsp:cNvSpPr/>
      </dsp:nvSpPr>
      <dsp:spPr>
        <a:xfrm>
          <a:off x="0" y="2259391"/>
          <a:ext cx="6002110" cy="714870"/>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This lack is very concerning and easily leads to a significant negative incident between a PwP and police through untrained response to a call or scene. </a:t>
          </a:r>
        </a:p>
      </dsp:txBody>
      <dsp:txXfrm>
        <a:off x="34897" y="2294288"/>
        <a:ext cx="5932316" cy="645076"/>
      </dsp:txXfrm>
    </dsp:sp>
    <dsp:sp modelId="{90638C2A-8F7C-4106-A9CB-A8AA99603849}">
      <dsp:nvSpPr>
        <dsp:cNvPr id="0" name=""/>
        <dsp:cNvSpPr/>
      </dsp:nvSpPr>
      <dsp:spPr>
        <a:xfrm>
          <a:off x="0" y="3011702"/>
          <a:ext cx="6002110" cy="71487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Awareness of bad judgment and proper, thorough training can thwart poor training and detrimental responses by police.</a:t>
          </a:r>
        </a:p>
      </dsp:txBody>
      <dsp:txXfrm>
        <a:off x="34897" y="3046599"/>
        <a:ext cx="5932316" cy="645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5B50A-BB59-43FF-B31C-231A8C9A6A81}">
      <dsp:nvSpPr>
        <dsp:cNvPr id="0" name=""/>
        <dsp:cNvSpPr/>
      </dsp:nvSpPr>
      <dsp:spPr>
        <a:xfrm>
          <a:off x="1356512" y="801146"/>
          <a:ext cx="1080983" cy="71"/>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72278A-6ACE-45E0-9D33-226985CE727E}">
      <dsp:nvSpPr>
        <dsp:cNvPr id="0" name=""/>
        <dsp:cNvSpPr/>
      </dsp:nvSpPr>
      <dsp:spPr>
        <a:xfrm>
          <a:off x="2502354" y="710291"/>
          <a:ext cx="124313" cy="233672"/>
        </a:xfrm>
        <a:prstGeom prst="chevron">
          <a:avLst>
            <a:gd name="adj" fmla="val 90000"/>
          </a:avLst>
        </a:prstGeom>
        <a:solidFill>
          <a:schemeClr val="accent5">
            <a:tint val="40000"/>
            <a:alpha val="90000"/>
            <a:hueOff val="-1085879"/>
            <a:satOff val="242"/>
            <a:lumOff val="36"/>
            <a:alphaOff val="0"/>
          </a:schemeClr>
        </a:solidFill>
        <a:ln w="19050" cap="flat" cmpd="sng" algn="ctr">
          <a:solidFill>
            <a:schemeClr val="accent5">
              <a:tint val="40000"/>
              <a:alpha val="90000"/>
              <a:hueOff val="-1085879"/>
              <a:satOff val="242"/>
              <a:lumOff val="3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4F33DC-AB02-4462-B72F-BBE879E87111}">
      <dsp:nvSpPr>
        <dsp:cNvPr id="0" name=""/>
        <dsp:cNvSpPr/>
      </dsp:nvSpPr>
      <dsp:spPr>
        <a:xfrm>
          <a:off x="654948" y="234741"/>
          <a:ext cx="1132882" cy="1132882"/>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2" tIns="43962" rIns="43962" bIns="43962" numCol="1" spcCol="1270" anchor="ctr" anchorCtr="0">
          <a:noAutofit/>
        </a:bodyPr>
        <a:lstStyle/>
        <a:p>
          <a:pPr marL="0" lvl="0" indent="0" algn="ctr" defTabSz="2178050">
            <a:lnSpc>
              <a:spcPct val="90000"/>
            </a:lnSpc>
            <a:spcBef>
              <a:spcPct val="0"/>
            </a:spcBef>
            <a:spcAft>
              <a:spcPct val="35000"/>
            </a:spcAft>
            <a:buNone/>
          </a:pPr>
          <a:r>
            <a:rPr lang="en-US" sz="4900" kern="1200"/>
            <a:t>1</a:t>
          </a:r>
        </a:p>
      </dsp:txBody>
      <dsp:txXfrm>
        <a:off x="820855" y="400648"/>
        <a:ext cx="801068" cy="801068"/>
      </dsp:txXfrm>
    </dsp:sp>
    <dsp:sp modelId="{0F7129AD-EC0E-4A17-9B26-BF7341DF7F9B}">
      <dsp:nvSpPr>
        <dsp:cNvPr id="0" name=""/>
        <dsp:cNvSpPr/>
      </dsp:nvSpPr>
      <dsp:spPr>
        <a:xfrm>
          <a:off x="5283" y="1533189"/>
          <a:ext cx="2432212" cy="1965600"/>
        </a:xfrm>
        <a:prstGeom prst="upArrowCallout">
          <a:avLst>
            <a:gd name="adj1" fmla="val 50000"/>
            <a:gd name="adj2" fmla="val 20000"/>
            <a:gd name="adj3" fmla="val 20000"/>
            <a:gd name="adj4" fmla="val 100000"/>
          </a:avLst>
        </a:prstGeom>
        <a:solidFill>
          <a:schemeClr val="accent5">
            <a:tint val="40000"/>
            <a:alpha val="90000"/>
            <a:hueOff val="-2171757"/>
            <a:satOff val="485"/>
            <a:lumOff val="73"/>
            <a:alphaOff val="0"/>
          </a:schemeClr>
        </a:solidFill>
        <a:ln w="19050" cap="flat" cmpd="sng" algn="ctr">
          <a:solidFill>
            <a:schemeClr val="accent5">
              <a:tint val="40000"/>
              <a:alpha val="90000"/>
              <a:hueOff val="-2171757"/>
              <a:satOff val="485"/>
              <a:lumOff val="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856" tIns="165100" rIns="191856" bIns="165100" numCol="1" spcCol="1270" anchor="t" anchorCtr="0">
          <a:noAutofit/>
        </a:bodyPr>
        <a:lstStyle/>
        <a:p>
          <a:pPr marL="0" lvl="0" indent="0" algn="l" defTabSz="488950">
            <a:lnSpc>
              <a:spcPct val="90000"/>
            </a:lnSpc>
            <a:spcBef>
              <a:spcPct val="0"/>
            </a:spcBef>
            <a:spcAft>
              <a:spcPct val="35000"/>
            </a:spcAft>
            <a:buNone/>
          </a:pPr>
          <a:r>
            <a:rPr lang="en-US" sz="1100" kern="1200"/>
            <a:t>According to the World Health Organization (2023), “globally, disability . . . due to PD is rapidly increasing” (para. 1</a:t>
          </a:r>
          <a:r>
            <a:rPr lang="en-US" sz="1100" b="1" kern="1200"/>
            <a:t>) </a:t>
          </a:r>
          <a:r>
            <a:rPr lang="en-US" sz="1100" kern="1200"/>
            <a:t>which can precipitate more encounters between law enforcement and PwP worldwide. </a:t>
          </a:r>
        </a:p>
      </dsp:txBody>
      <dsp:txXfrm>
        <a:off x="5283" y="1926309"/>
        <a:ext cx="2432212" cy="1572480"/>
      </dsp:txXfrm>
    </dsp:sp>
    <dsp:sp modelId="{619F1395-3968-4419-9F6E-ACFB1893265C}">
      <dsp:nvSpPr>
        <dsp:cNvPr id="0" name=""/>
        <dsp:cNvSpPr/>
      </dsp:nvSpPr>
      <dsp:spPr>
        <a:xfrm>
          <a:off x="2707741" y="801263"/>
          <a:ext cx="2432212" cy="72"/>
        </a:xfrm>
        <a:prstGeom prst="rect">
          <a:avLst/>
        </a:prstGeom>
        <a:solidFill>
          <a:schemeClr val="accent5">
            <a:tint val="40000"/>
            <a:alpha val="90000"/>
            <a:hueOff val="-3257636"/>
            <a:satOff val="727"/>
            <a:lumOff val="109"/>
            <a:alphaOff val="0"/>
          </a:schemeClr>
        </a:solidFill>
        <a:ln w="19050" cap="flat" cmpd="sng" algn="ctr">
          <a:solidFill>
            <a:schemeClr val="accent5">
              <a:tint val="40000"/>
              <a:alpha val="90000"/>
              <a:hueOff val="-3257636"/>
              <a:satOff val="727"/>
              <a:lumOff val="109"/>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C760FC-3EE3-4C80-A1BA-D0591D3BAC82}">
      <dsp:nvSpPr>
        <dsp:cNvPr id="0" name=""/>
        <dsp:cNvSpPr/>
      </dsp:nvSpPr>
      <dsp:spPr>
        <a:xfrm>
          <a:off x="5204813" y="710389"/>
          <a:ext cx="124313" cy="233768"/>
        </a:xfrm>
        <a:prstGeom prst="chevron">
          <a:avLst>
            <a:gd name="adj" fmla="val 90000"/>
          </a:avLst>
        </a:prstGeom>
        <a:solidFill>
          <a:schemeClr val="accent5">
            <a:tint val="40000"/>
            <a:alpha val="90000"/>
            <a:hueOff val="-4343515"/>
            <a:satOff val="970"/>
            <a:lumOff val="146"/>
            <a:alphaOff val="0"/>
          </a:schemeClr>
        </a:solidFill>
        <a:ln w="19050" cap="flat" cmpd="sng" algn="ctr">
          <a:solidFill>
            <a:schemeClr val="accent5">
              <a:tint val="40000"/>
              <a:alpha val="90000"/>
              <a:hueOff val="-4343515"/>
              <a:satOff val="970"/>
              <a:lumOff val="146"/>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8869AE-09D8-4A52-A140-673E04B44422}">
      <dsp:nvSpPr>
        <dsp:cNvPr id="0" name=""/>
        <dsp:cNvSpPr/>
      </dsp:nvSpPr>
      <dsp:spPr>
        <a:xfrm>
          <a:off x="3357406" y="234858"/>
          <a:ext cx="1132882" cy="1132882"/>
        </a:xfrm>
        <a:prstGeom prst="ellipse">
          <a:avLst/>
        </a:prstGeom>
        <a:solidFill>
          <a:schemeClr val="accent5">
            <a:hueOff val="-4050717"/>
            <a:satOff val="-275"/>
            <a:lumOff val="654"/>
            <a:alphaOff val="0"/>
          </a:schemeClr>
        </a:solidFill>
        <a:ln w="19050" cap="flat" cmpd="sng" algn="ctr">
          <a:solidFill>
            <a:schemeClr val="accent5">
              <a:hueOff val="-4050717"/>
              <a:satOff val="-275"/>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2" tIns="43962" rIns="43962" bIns="43962" numCol="1" spcCol="1270" anchor="ctr" anchorCtr="0">
          <a:noAutofit/>
        </a:bodyPr>
        <a:lstStyle/>
        <a:p>
          <a:pPr marL="0" lvl="0" indent="0" algn="ctr" defTabSz="2178050">
            <a:lnSpc>
              <a:spcPct val="90000"/>
            </a:lnSpc>
            <a:spcBef>
              <a:spcPct val="0"/>
            </a:spcBef>
            <a:spcAft>
              <a:spcPct val="35000"/>
            </a:spcAft>
            <a:buNone/>
          </a:pPr>
          <a:r>
            <a:rPr lang="en-US" sz="4900" kern="1200"/>
            <a:t>2</a:t>
          </a:r>
        </a:p>
      </dsp:txBody>
      <dsp:txXfrm>
        <a:off x="3523313" y="400765"/>
        <a:ext cx="801068" cy="801068"/>
      </dsp:txXfrm>
    </dsp:sp>
    <dsp:sp modelId="{4DE8849A-619B-49B8-B86B-97C3F5A05589}">
      <dsp:nvSpPr>
        <dsp:cNvPr id="0" name=""/>
        <dsp:cNvSpPr/>
      </dsp:nvSpPr>
      <dsp:spPr>
        <a:xfrm>
          <a:off x="2707741" y="1533457"/>
          <a:ext cx="2432212" cy="1965600"/>
        </a:xfrm>
        <a:prstGeom prst="upArrowCallout">
          <a:avLst>
            <a:gd name="adj1" fmla="val 50000"/>
            <a:gd name="adj2" fmla="val 20000"/>
            <a:gd name="adj3" fmla="val 20000"/>
            <a:gd name="adj4" fmla="val 100000"/>
          </a:avLst>
        </a:prstGeom>
        <a:solidFill>
          <a:schemeClr val="accent5">
            <a:tint val="40000"/>
            <a:alpha val="90000"/>
            <a:hueOff val="-5429393"/>
            <a:satOff val="1212"/>
            <a:lumOff val="182"/>
            <a:alphaOff val="0"/>
          </a:schemeClr>
        </a:solidFill>
        <a:ln w="19050" cap="flat" cmpd="sng" algn="ctr">
          <a:solidFill>
            <a:schemeClr val="accent5">
              <a:tint val="40000"/>
              <a:alpha val="90000"/>
              <a:hueOff val="-5429393"/>
              <a:satOff val="1212"/>
              <a:lumOff val="1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856" tIns="165100" rIns="191856" bIns="165100" numCol="1" spcCol="1270" anchor="t" anchorCtr="0">
          <a:noAutofit/>
        </a:bodyPr>
        <a:lstStyle/>
        <a:p>
          <a:pPr marL="0" lvl="0" indent="0" algn="l" defTabSz="488950">
            <a:lnSpc>
              <a:spcPct val="90000"/>
            </a:lnSpc>
            <a:spcBef>
              <a:spcPct val="0"/>
            </a:spcBef>
            <a:spcAft>
              <a:spcPct val="35000"/>
            </a:spcAft>
            <a:buNone/>
          </a:pPr>
          <a:r>
            <a:rPr lang="en-US" sz="1100" kern="1200"/>
            <a:t>As rates grow, so does the need for training and PD awareness for academy trainees and field officers. The likelihood of an encounter or interaction between police and PwP grows as more PwP are diagnosed. </a:t>
          </a:r>
        </a:p>
      </dsp:txBody>
      <dsp:txXfrm>
        <a:off x="2707741" y="1926577"/>
        <a:ext cx="2432212" cy="1572480"/>
      </dsp:txXfrm>
    </dsp:sp>
    <dsp:sp modelId="{235BE18B-CDD0-4ABC-AC23-3F2CEA33D04F}">
      <dsp:nvSpPr>
        <dsp:cNvPr id="0" name=""/>
        <dsp:cNvSpPr/>
      </dsp:nvSpPr>
      <dsp:spPr>
        <a:xfrm>
          <a:off x="5410200" y="801263"/>
          <a:ext cx="2432212" cy="72"/>
        </a:xfrm>
        <a:prstGeom prst="rect">
          <a:avLst/>
        </a:prstGeom>
        <a:solidFill>
          <a:schemeClr val="accent5">
            <a:tint val="40000"/>
            <a:alpha val="90000"/>
            <a:hueOff val="-6515273"/>
            <a:satOff val="1455"/>
            <a:lumOff val="219"/>
            <a:alphaOff val="0"/>
          </a:schemeClr>
        </a:solidFill>
        <a:ln w="19050" cap="flat" cmpd="sng" algn="ctr">
          <a:solidFill>
            <a:schemeClr val="accent5">
              <a:tint val="40000"/>
              <a:alpha val="90000"/>
              <a:hueOff val="-6515273"/>
              <a:satOff val="1455"/>
              <a:lumOff val="2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B59977-C578-4077-8762-359F7A46B878}">
      <dsp:nvSpPr>
        <dsp:cNvPr id="0" name=""/>
        <dsp:cNvSpPr/>
      </dsp:nvSpPr>
      <dsp:spPr>
        <a:xfrm>
          <a:off x="7907271" y="710389"/>
          <a:ext cx="124313" cy="233768"/>
        </a:xfrm>
        <a:prstGeom prst="chevron">
          <a:avLst>
            <a:gd name="adj" fmla="val 90000"/>
          </a:avLst>
        </a:prstGeom>
        <a:solidFill>
          <a:schemeClr val="accent5">
            <a:tint val="40000"/>
            <a:alpha val="90000"/>
            <a:hueOff val="-7601151"/>
            <a:satOff val="1697"/>
            <a:lumOff val="255"/>
            <a:alphaOff val="0"/>
          </a:schemeClr>
        </a:solidFill>
        <a:ln w="19050" cap="flat" cmpd="sng" algn="ctr">
          <a:solidFill>
            <a:schemeClr val="accent5">
              <a:tint val="40000"/>
              <a:alpha val="90000"/>
              <a:hueOff val="-7601151"/>
              <a:satOff val="1697"/>
              <a:lumOff val="2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F8D0AC-AA17-41DA-B22A-0CD5F9EAED0C}">
      <dsp:nvSpPr>
        <dsp:cNvPr id="0" name=""/>
        <dsp:cNvSpPr/>
      </dsp:nvSpPr>
      <dsp:spPr>
        <a:xfrm>
          <a:off x="6059865" y="234858"/>
          <a:ext cx="1132882" cy="1132882"/>
        </a:xfrm>
        <a:prstGeom prst="ellipse">
          <a:avLst/>
        </a:prstGeom>
        <a:solidFill>
          <a:schemeClr val="accent5">
            <a:hueOff val="-8101434"/>
            <a:satOff val="-551"/>
            <a:lumOff val="1307"/>
            <a:alphaOff val="0"/>
          </a:schemeClr>
        </a:solidFill>
        <a:ln w="19050" cap="flat" cmpd="sng" algn="ctr">
          <a:solidFill>
            <a:schemeClr val="accent5">
              <a:hueOff val="-8101434"/>
              <a:satOff val="-551"/>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2" tIns="43962" rIns="43962" bIns="43962" numCol="1" spcCol="1270" anchor="ctr" anchorCtr="0">
          <a:noAutofit/>
        </a:bodyPr>
        <a:lstStyle/>
        <a:p>
          <a:pPr marL="0" lvl="0" indent="0" algn="ctr" defTabSz="2178050">
            <a:lnSpc>
              <a:spcPct val="90000"/>
            </a:lnSpc>
            <a:spcBef>
              <a:spcPct val="0"/>
            </a:spcBef>
            <a:spcAft>
              <a:spcPct val="35000"/>
            </a:spcAft>
            <a:buNone/>
          </a:pPr>
          <a:r>
            <a:rPr lang="en-US" sz="4900" kern="1200"/>
            <a:t>3</a:t>
          </a:r>
        </a:p>
      </dsp:txBody>
      <dsp:txXfrm>
        <a:off x="6225772" y="400765"/>
        <a:ext cx="801068" cy="801068"/>
      </dsp:txXfrm>
    </dsp:sp>
    <dsp:sp modelId="{E103CD56-951F-40DF-8C9F-9F34C5C1DCBB}">
      <dsp:nvSpPr>
        <dsp:cNvPr id="0" name=""/>
        <dsp:cNvSpPr/>
      </dsp:nvSpPr>
      <dsp:spPr>
        <a:xfrm>
          <a:off x="5410200" y="1533457"/>
          <a:ext cx="2432212" cy="1965600"/>
        </a:xfrm>
        <a:prstGeom prst="upArrowCallout">
          <a:avLst>
            <a:gd name="adj1" fmla="val 50000"/>
            <a:gd name="adj2" fmla="val 20000"/>
            <a:gd name="adj3" fmla="val 20000"/>
            <a:gd name="adj4" fmla="val 100000"/>
          </a:avLst>
        </a:prstGeom>
        <a:solidFill>
          <a:schemeClr val="accent5">
            <a:tint val="40000"/>
            <a:alpha val="90000"/>
            <a:hueOff val="-8687030"/>
            <a:satOff val="1940"/>
            <a:lumOff val="292"/>
            <a:alphaOff val="0"/>
          </a:schemeClr>
        </a:solidFill>
        <a:ln w="19050" cap="flat" cmpd="sng" algn="ctr">
          <a:solidFill>
            <a:schemeClr val="accent5">
              <a:tint val="40000"/>
              <a:alpha val="90000"/>
              <a:hueOff val="-8687030"/>
              <a:satOff val="1940"/>
              <a:lumOff val="2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856" tIns="165100" rIns="191856" bIns="165100" numCol="1" spcCol="1270" anchor="t" anchorCtr="0">
          <a:noAutofit/>
        </a:bodyPr>
        <a:lstStyle/>
        <a:p>
          <a:pPr marL="0" lvl="0" indent="0" algn="l" defTabSz="488950">
            <a:lnSpc>
              <a:spcPct val="90000"/>
            </a:lnSpc>
            <a:spcBef>
              <a:spcPct val="0"/>
            </a:spcBef>
            <a:spcAft>
              <a:spcPct val="35000"/>
            </a:spcAft>
            <a:buNone/>
          </a:pPr>
          <a:r>
            <a:rPr lang="en-US" sz="1100" kern="1200"/>
            <a:t>Thus, awareness is needed when approaching a PwP in a vehicle, at their home, or in any interaction in daily activities. </a:t>
          </a:r>
        </a:p>
      </dsp:txBody>
      <dsp:txXfrm>
        <a:off x="5410200" y="1926577"/>
        <a:ext cx="2432212" cy="1572480"/>
      </dsp:txXfrm>
    </dsp:sp>
    <dsp:sp modelId="{DC9AF8FC-3421-4A93-91C4-0098C102F1D9}">
      <dsp:nvSpPr>
        <dsp:cNvPr id="0" name=""/>
        <dsp:cNvSpPr/>
      </dsp:nvSpPr>
      <dsp:spPr>
        <a:xfrm>
          <a:off x="8112658" y="801263"/>
          <a:ext cx="1216106" cy="72"/>
        </a:xfrm>
        <a:prstGeom prst="rect">
          <a:avLst/>
        </a:prstGeom>
        <a:solidFill>
          <a:schemeClr val="accent5">
            <a:tint val="40000"/>
            <a:alpha val="90000"/>
            <a:hueOff val="-9772908"/>
            <a:satOff val="2182"/>
            <a:lumOff val="328"/>
            <a:alphaOff val="0"/>
          </a:schemeClr>
        </a:solidFill>
        <a:ln w="19050" cap="flat" cmpd="sng" algn="ctr">
          <a:solidFill>
            <a:schemeClr val="accent5">
              <a:tint val="40000"/>
              <a:alpha val="90000"/>
              <a:hueOff val="-9772908"/>
              <a:satOff val="2182"/>
              <a:lumOff val="3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ECD48E-88EF-486C-B00B-EEEBA8A5A2D8}">
      <dsp:nvSpPr>
        <dsp:cNvPr id="0" name=""/>
        <dsp:cNvSpPr/>
      </dsp:nvSpPr>
      <dsp:spPr>
        <a:xfrm>
          <a:off x="8762323" y="234858"/>
          <a:ext cx="1132882" cy="1132882"/>
        </a:xfrm>
        <a:prstGeom prst="ellipse">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2" tIns="43962" rIns="43962" bIns="43962" numCol="1" spcCol="1270" anchor="ctr" anchorCtr="0">
          <a:noAutofit/>
        </a:bodyPr>
        <a:lstStyle/>
        <a:p>
          <a:pPr marL="0" lvl="0" indent="0" algn="ctr" defTabSz="2178050">
            <a:lnSpc>
              <a:spcPct val="90000"/>
            </a:lnSpc>
            <a:spcBef>
              <a:spcPct val="0"/>
            </a:spcBef>
            <a:spcAft>
              <a:spcPct val="35000"/>
            </a:spcAft>
            <a:buNone/>
          </a:pPr>
          <a:r>
            <a:rPr lang="en-US" sz="4900" kern="1200"/>
            <a:t>4</a:t>
          </a:r>
        </a:p>
      </dsp:txBody>
      <dsp:txXfrm>
        <a:off x="8928230" y="400765"/>
        <a:ext cx="801068" cy="801068"/>
      </dsp:txXfrm>
    </dsp:sp>
    <dsp:sp modelId="{3C6E9225-C9D6-4121-8B89-341AE3DC5624}">
      <dsp:nvSpPr>
        <dsp:cNvPr id="0" name=""/>
        <dsp:cNvSpPr/>
      </dsp:nvSpPr>
      <dsp:spPr>
        <a:xfrm>
          <a:off x="8112658" y="1533457"/>
          <a:ext cx="2432212" cy="1965600"/>
        </a:xfrm>
        <a:prstGeom prst="upArrowCallout">
          <a:avLst>
            <a:gd name="adj1" fmla="val 50000"/>
            <a:gd name="adj2" fmla="val 20000"/>
            <a:gd name="adj3" fmla="val 20000"/>
            <a:gd name="adj4" fmla="val 100000"/>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856" tIns="165100" rIns="191856" bIns="165100" numCol="1" spcCol="1270" anchor="t" anchorCtr="0">
          <a:noAutofit/>
        </a:bodyPr>
        <a:lstStyle/>
        <a:p>
          <a:pPr marL="0" lvl="0" indent="0" algn="l" defTabSz="488950">
            <a:lnSpc>
              <a:spcPct val="90000"/>
            </a:lnSpc>
            <a:spcBef>
              <a:spcPct val="0"/>
            </a:spcBef>
            <a:spcAft>
              <a:spcPct val="35000"/>
            </a:spcAft>
            <a:buNone/>
          </a:pPr>
          <a:r>
            <a:rPr lang="en-US" sz="1100" kern="1200"/>
            <a:t>Creating new policies for training and PD awareness can help policymakers, health program managers and planners, healthcare providers, researchers, carers, and other stakeholders so that all are informed when PwP and those helping them interact with police.</a:t>
          </a:r>
        </a:p>
      </dsp:txBody>
      <dsp:txXfrm>
        <a:off x="8112658" y="1926577"/>
        <a:ext cx="2432212" cy="1572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158EA-7AF9-44C8-BD77-A3DAD8DDE58D}">
      <dsp:nvSpPr>
        <dsp:cNvPr id="0" name=""/>
        <dsp:cNvSpPr/>
      </dsp:nvSpPr>
      <dsp:spPr>
        <a:xfrm>
          <a:off x="0" y="121217"/>
          <a:ext cx="10515600" cy="12097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PD symptoms usually begin gradually and worsen over time. Today, medical authorities agree on the five stages of PD (National Institute on Aging, 2022; WebMD, 2021). The duration can be short or long. </a:t>
          </a:r>
        </a:p>
      </dsp:txBody>
      <dsp:txXfrm>
        <a:off x="59057" y="180274"/>
        <a:ext cx="10397486" cy="1091666"/>
      </dsp:txXfrm>
    </dsp:sp>
    <dsp:sp modelId="{6BC69E75-DE8A-45FA-89B5-AB05D24C883F}">
      <dsp:nvSpPr>
        <dsp:cNvPr id="0" name=""/>
        <dsp:cNvSpPr/>
      </dsp:nvSpPr>
      <dsp:spPr>
        <a:xfrm>
          <a:off x="0" y="1330997"/>
          <a:ext cx="10515600" cy="364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In the first stage, the symptoms are mild and hardly interfere with everyday living. If anything, symptoms may show on one side of the body, such as tremors. Sometimes, the person experiences detrimental changes in posture, walking, and facial expressions.</a:t>
          </a:r>
        </a:p>
        <a:p>
          <a:pPr marL="171450" lvl="1" indent="-171450" algn="l" defTabSz="755650">
            <a:lnSpc>
              <a:spcPct val="90000"/>
            </a:lnSpc>
            <a:spcBef>
              <a:spcPct val="0"/>
            </a:spcBef>
            <a:spcAft>
              <a:spcPct val="20000"/>
            </a:spcAft>
            <a:buChar char="•"/>
          </a:pPr>
          <a:r>
            <a:rPr lang="en-US" sz="1700" kern="1200"/>
            <a:t>In the second stage, the symptoms become worse. The person may experience aggravated tremors or both sides of the body may become rigid. Sometimes, the neck and torso are affected. Walking is also harder. The person can still live alone but has difficulty with daily activities.</a:t>
          </a:r>
        </a:p>
        <a:p>
          <a:pPr marL="171450" lvl="1" indent="-171450" algn="l" defTabSz="755650">
            <a:lnSpc>
              <a:spcPct val="90000"/>
            </a:lnSpc>
            <a:spcBef>
              <a:spcPct val="0"/>
            </a:spcBef>
            <a:spcAft>
              <a:spcPct val="20000"/>
            </a:spcAft>
            <a:buChar char="•"/>
          </a:pPr>
          <a:r>
            <a:rPr lang="en-US" sz="1700" kern="1200"/>
            <a:t>In the third stage, the person is more prone to losing balance and falls. Daily tasks can still be performed, but they are more difficult. This stage is considered “mid-stage” by experts, who label the disability mild to moderate, even though the person can still function independently.</a:t>
          </a:r>
        </a:p>
        <a:p>
          <a:pPr marL="171450" lvl="1" indent="-171450" algn="l" defTabSz="755650">
            <a:lnSpc>
              <a:spcPct val="90000"/>
            </a:lnSpc>
            <a:spcBef>
              <a:spcPct val="0"/>
            </a:spcBef>
            <a:spcAft>
              <a:spcPct val="20000"/>
            </a:spcAft>
            <a:buChar char="•"/>
          </a:pPr>
          <a:r>
            <a:rPr lang="en-US" sz="1700" kern="1200"/>
            <a:t>In the fourth stage, the symptoms worsen. Standing and walking can still take place but people often use canes or walkers for steadiness and alleviation of falls. Living alone is impossible now; people need help with daily activities and tasks.</a:t>
          </a:r>
        </a:p>
        <a:p>
          <a:pPr marL="171450" lvl="1" indent="-171450" algn="l" defTabSz="755650">
            <a:lnSpc>
              <a:spcPct val="90000"/>
            </a:lnSpc>
            <a:spcBef>
              <a:spcPct val="0"/>
            </a:spcBef>
            <a:spcAft>
              <a:spcPct val="20000"/>
            </a:spcAft>
            <a:buChar char="•"/>
          </a:pPr>
          <a:r>
            <a:rPr lang="en-US" sz="1700" kern="1200"/>
            <a:t>In the fifth stage, the most debilitating, leg stiffness may prohibit standing or walking. Appetite decreases radically, and the person lives in a wheelchair or bed and needs round-the-clock care (Cherney, 2021).</a:t>
          </a:r>
        </a:p>
      </dsp:txBody>
      <dsp:txXfrm>
        <a:off x="0" y="1330997"/>
        <a:ext cx="10515600" cy="3643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23738-537C-424B-9E45-66CFBCB7BF07}">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3AAB4-2ABD-4308-9588-5345C0E4D390}">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 have worked in the field for 20 years. I have not had any encounters with someone with PD that I am aware of. I have had to deal with other disabilities such as autism because I work a lot with search and rescue. Also, I have training with people with dementia and Alzheimer’s.</a:t>
          </a:r>
        </a:p>
      </dsp:txBody>
      <dsp:txXfrm>
        <a:off x="696297" y="538547"/>
        <a:ext cx="4171627" cy="2590157"/>
      </dsp:txXfrm>
    </dsp:sp>
    <dsp:sp modelId="{9A1FD1A8-F4C2-4B35-BDCD-9174AEFA918A}">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C2AF6-9C33-4C09-8FF3-C0F98E34604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 haven’t had any training with PwP. I think we concentrate more on people with autism, mental disabilities, and ADHD. I don’t recall a specific training with PD. If I see someone shaking, I realize they may feel worried or in fear, but it is difficult to know how to respond if you haven’t been in the field for many years. In academy they could add PD to the curriculum” (personal communication, May 18, 2024).</a:t>
          </a:r>
        </a:p>
      </dsp:txBody>
      <dsp:txXfrm>
        <a:off x="5991936" y="538547"/>
        <a:ext cx="4171627" cy="2590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758A5-175F-439D-B5F7-282ACD6A0088}">
      <dsp:nvSpPr>
        <dsp:cNvPr id="0" name=""/>
        <dsp:cNvSpPr/>
      </dsp:nvSpPr>
      <dsp:spPr>
        <a:xfrm rot="16200000">
          <a:off x="2338" y="1178"/>
          <a:ext cx="4348981" cy="4348981"/>
        </a:xfrm>
        <a:prstGeom prst="downArrow">
          <a:avLst>
            <a:gd name="adj1" fmla="val 50000"/>
            <a:gd name="adj2" fmla="val 35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Officers should follow regular training protocol. If they observe an individual who seems to be lost or wandering or a vehicle veering or swerving, officers should look for signs of PD, as learned. The officers I interviewed stressed that all officers should be informed and even take a few moments to review PD symptoms and effects. This review could not only halt or deflect escalation but save a life.</a:t>
          </a:r>
        </a:p>
      </dsp:txBody>
      <dsp:txXfrm rot="5400000">
        <a:off x="2338" y="1088423"/>
        <a:ext cx="3587909" cy="2174491"/>
      </dsp:txXfrm>
    </dsp:sp>
    <dsp:sp modelId="{BE1BBC77-F254-41CB-9EA9-BE6972BAA8A1}">
      <dsp:nvSpPr>
        <dsp:cNvPr id="0" name=""/>
        <dsp:cNvSpPr/>
      </dsp:nvSpPr>
      <dsp:spPr>
        <a:xfrm rot="5400000">
          <a:off x="6164280" y="1178"/>
          <a:ext cx="4348981" cy="4348981"/>
        </a:xfrm>
        <a:prstGeom prst="downArrow">
          <a:avLst>
            <a:gd name="adj1" fmla="val 50000"/>
            <a:gd name="adj2" fmla="val 3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Officers should ask questions before coming to conclusions, especially regarding misconceptions. Attentiveness and respect for the PwP’s potential condition are essential. Some movements may be involuntary, and officers should be aware of this symptom.</a:t>
          </a:r>
        </a:p>
      </dsp:txBody>
      <dsp:txXfrm rot="-5400000">
        <a:off x="6925352" y="1088423"/>
        <a:ext cx="3587909" cy="21744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04CE0-7CD3-4D12-8CAD-F99474E07FB1}">
      <dsp:nvSpPr>
        <dsp:cNvPr id="0" name=""/>
        <dsp:cNvSpPr/>
      </dsp:nvSpPr>
      <dsp:spPr>
        <a:xfrm>
          <a:off x="0" y="298179"/>
          <a:ext cx="6002110" cy="154761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 contacted potential participants with an invitation by email and sent out 30 invitations. The 10 PwP (response rate 33%) who responded and volunteered to speak with me completed the questionnaire and then agreed to a phone interview, in which I documented each response. I also posted several times on social media and have a following of over 4,000 people.</a:t>
          </a:r>
        </a:p>
      </dsp:txBody>
      <dsp:txXfrm>
        <a:off x="75548" y="373727"/>
        <a:ext cx="5851014" cy="1396521"/>
      </dsp:txXfrm>
    </dsp:sp>
    <dsp:sp modelId="{436B50ED-DF31-40C2-BFF9-FD32979029EE}">
      <dsp:nvSpPr>
        <dsp:cNvPr id="0" name=""/>
        <dsp:cNvSpPr/>
      </dsp:nvSpPr>
      <dsp:spPr>
        <a:xfrm>
          <a:off x="0" y="1883236"/>
          <a:ext cx="6002110" cy="1547617"/>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Of the respondents, 4 had been diagnosed with PD for over 5 years, 3 with PD for over 10 years, and 3 with Young Onset Parkinson’s from ages 30-50 (Question 2). Eight of the 10 had had negative interactions with police and today fear the police (Question 3). All 10 stated they believed police should add training to the academy courses and sworn officer in-service courses on PwP and symptoms (Question 4). All 10 also pointed out that they might not fear police if they felt officers were more aware of PD and its manifestations. </a:t>
          </a:r>
        </a:p>
      </dsp:txBody>
      <dsp:txXfrm>
        <a:off x="75548" y="1958784"/>
        <a:ext cx="5851014" cy="13965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A75D2-960B-4400-869F-3E4881C2FFD6}">
      <dsp:nvSpPr>
        <dsp:cNvPr id="0" name=""/>
        <dsp:cNvSpPr/>
      </dsp:nvSpPr>
      <dsp:spPr>
        <a:xfrm>
          <a:off x="0" y="110405"/>
          <a:ext cx="6798539" cy="172348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 was diagnosed on August 18, 2020. And my encounters with the police have been neutral, but not pleasant. I feel there is a big need for training for police. Not only for the police officers, but for people in general. Because this isn’t the first time that someone has thought I was intoxicated due to my PD symptoms. At my job I did have a couple of people at work who saw my symptoms and told me that I was intoxicated.</a:t>
          </a:r>
        </a:p>
      </dsp:txBody>
      <dsp:txXfrm>
        <a:off x="84134" y="194539"/>
        <a:ext cx="6630271" cy="1555215"/>
      </dsp:txXfrm>
    </dsp:sp>
    <dsp:sp modelId="{86C3E75D-95D4-4DCA-A8D5-3345EF8E13F2}">
      <dsp:nvSpPr>
        <dsp:cNvPr id="0" name=""/>
        <dsp:cNvSpPr/>
      </dsp:nvSpPr>
      <dsp:spPr>
        <a:xfrm>
          <a:off x="0" y="1871328"/>
          <a:ext cx="6798539" cy="1723483"/>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“Training for police when approaching or encountering PwP could mean not making things more stressful than they already are. When was I approached by a police officer, I was waiting for my daughter and brother at a public area in my community and had uncontrollable tremors. The officer kept asking me, probably 10 times, if I needed medical attention. The more he asked the more stressed I got, and my tremors got worse. And, by the time he was done asking me, two additional cops showed up—three all together. But one must have recognized the tremors as PD, and I am grateful to say that the issue was resolved without further escalation. They wished me well and left.</a:t>
          </a:r>
        </a:p>
      </dsp:txBody>
      <dsp:txXfrm>
        <a:off x="84134" y="1955462"/>
        <a:ext cx="6630271" cy="15552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6EFF-8CA6-F057-8AD6-1C3059D258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5CA29-3314-4EBE-446B-4F58ADE41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81BF1-1C30-C0AF-55E8-6556FB7ADD30}"/>
              </a:ext>
            </a:extLst>
          </p:cNvPr>
          <p:cNvSpPr>
            <a:spLocks noGrp="1"/>
          </p:cNvSpPr>
          <p:nvPr>
            <p:ph type="dt" sz="half" idx="10"/>
          </p:nvPr>
        </p:nvSpPr>
        <p:spPr/>
        <p:txBody>
          <a:bodyPr/>
          <a:lstStyle/>
          <a:p>
            <a:fld id="{D6CA6B54-F334-4876-B789-0CBD4D42D141}" type="datetimeFigureOut">
              <a:rPr lang="en-US" smtClean="0"/>
              <a:t>7/12/2025</a:t>
            </a:fld>
            <a:endParaRPr lang="en-US"/>
          </a:p>
        </p:txBody>
      </p:sp>
      <p:sp>
        <p:nvSpPr>
          <p:cNvPr id="5" name="Footer Placeholder 4">
            <a:extLst>
              <a:ext uri="{FF2B5EF4-FFF2-40B4-BE49-F238E27FC236}">
                <a16:creationId xmlns:a16="http://schemas.microsoft.com/office/drawing/2014/main" id="{5087C0AA-6076-0C3C-81E2-A569C6E1D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0A31E-AF7E-B49E-52B9-D179BF1D345B}"/>
              </a:ext>
            </a:extLst>
          </p:cNvPr>
          <p:cNvSpPr>
            <a:spLocks noGrp="1"/>
          </p:cNvSpPr>
          <p:nvPr>
            <p:ph type="sldNum" sz="quarter" idx="12"/>
          </p:nvPr>
        </p:nvSpPr>
        <p:spPr/>
        <p:txBody>
          <a:bodyPr/>
          <a:lstStyle/>
          <a:p>
            <a:fld id="{C53541EB-24BA-4B79-B42B-91FF4C8E1AA4}" type="slidenum">
              <a:rPr lang="en-US" smtClean="0"/>
              <a:t>‹#›</a:t>
            </a:fld>
            <a:endParaRPr lang="en-US"/>
          </a:p>
        </p:txBody>
      </p:sp>
    </p:spTree>
    <p:extLst>
      <p:ext uri="{BB962C8B-B14F-4D97-AF65-F5344CB8AC3E}">
        <p14:creationId xmlns:p14="http://schemas.microsoft.com/office/powerpoint/2010/main" val="3941186844"/>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2" /><Relationship Type="http://schemas.openxmlformats.org/officeDocument/2006/relationships/slideLayout" Target="/ppt/slideLayouts/slideLayout2.xml" Id="rId2" /></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13476C-B4F5-B978-92CF-023957CE6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56F022-39FF-D5A6-B908-035965ABC9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06ED7-A144-E9CD-1147-3F67BFAED7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CA6B54-F334-4876-B789-0CBD4D42D141}" type="datetimeFigureOut">
              <a:rPr lang="en-US" smtClean="0"/>
              <a:t>7/12/2025</a:t>
            </a:fld>
            <a:endParaRPr lang="en-US"/>
          </a:p>
        </p:txBody>
      </p:sp>
      <p:sp>
        <p:nvSpPr>
          <p:cNvPr id="5" name="Footer Placeholder 4">
            <a:extLst>
              <a:ext uri="{FF2B5EF4-FFF2-40B4-BE49-F238E27FC236}">
                <a16:creationId xmlns:a16="http://schemas.microsoft.com/office/drawing/2014/main" id="{A1321ACE-FBBF-0F37-DB48-0B23EA04AC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71D2310-BFA3-C2BA-F896-3AA3EF309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3541EB-24BA-4B79-B42B-91FF4C8E1AA4}" type="slidenum">
              <a:rPr lang="en-US" smtClean="0"/>
              <a:t>‹#›</a:t>
            </a:fld>
            <a:endParaRPr lang="en-US"/>
          </a:p>
        </p:txBody>
      </p:sp>
    </p:spTree>
    <p:extLst>
      <p:ext uri="{BB962C8B-B14F-4D97-AF65-F5344CB8AC3E}">
        <p14:creationId xmlns:p14="http://schemas.microsoft.com/office/powerpoint/2010/main" val="2579020871"/>
      </p:ext>
    </p:extLst>
  </p:cSld>
  <p:clrMap bg1="lt1" tx1="dk1" bg2="lt2" tx2="dk2" accent1="accent1" accent2="accent2" accent3="accent3" accent4="accent4" accent5="accent5" accent6="accent6" hlink="hlink" folHlink="folHlink"/>
  <p:sldLayoutIdLst>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2.jpg" Id="rId3" /><Relationship Type="http://schemas.openxmlformats.org/officeDocument/2006/relationships/image" Target="/ppt/media/image1.jpeg" Id="rId2" /><Relationship Type="http://schemas.openxmlformats.org/officeDocument/2006/relationships/slideLayout" Target="/ppt/slideLayouts/slideLayout2.xml" Id="rId1" /><Relationship Type="http://schemas.openxmlformats.org/officeDocument/2006/relationships/image" Target="/ppt/media/image3.jpg" Id="rId4" /></Relationships>
</file>

<file path=ppt/slides/_rels/slide10.xml.rels>&#65279;<?xml version="1.0" encoding="utf-8"?><Relationships xmlns="http://schemas.openxmlformats.org/package/2006/relationships"><Relationship Type="http://schemas.openxmlformats.org/officeDocument/2006/relationships/diagramLayout" Target="/ppt/diagrams/layout4.xml" Id="rId3" /><Relationship Type="http://schemas.openxmlformats.org/officeDocument/2006/relationships/diagramData" Target="/ppt/diagrams/data4.xml" Id="rId2" /><Relationship Type="http://schemas.openxmlformats.org/officeDocument/2006/relationships/slideLayout" Target="/ppt/slideLayouts/slideLayout2.xml" Id="rId1" /><Relationship Type="http://schemas.microsoft.com/office/2007/relationships/diagramDrawing" Target="/ppt/diagrams/drawing4.xml" Id="rId6" /><Relationship Type="http://schemas.openxmlformats.org/officeDocument/2006/relationships/diagramColors" Target="/ppt/diagrams/colors4.xml" Id="rId5" /><Relationship Type="http://schemas.openxmlformats.org/officeDocument/2006/relationships/diagramQuickStyle" Target="/ppt/diagrams/quickStyle4.xml" Id="rId4" /></Relationships>
</file>

<file path=ppt/slides/_rels/slide11.xml.rels>&#65279;<?xml version="1.0" encoding="utf-8"?><Relationships xmlns="http://schemas.openxmlformats.org/package/2006/relationships"><Relationship Type="http://schemas.openxmlformats.org/officeDocument/2006/relationships/image" Target="/ppt/media/image2.jpg" Id="rId2" /><Relationship Type="http://schemas.openxmlformats.org/officeDocument/2006/relationships/slideLayout" Target="/ppt/slideLayouts/slideLayout2.xml" Id="rId1" /></Relationships>
</file>

<file path=ppt/slides/_rels/slide1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3.xml.rels>&#65279;<?xml version="1.0" encoding="utf-8"?><Relationships xmlns="http://schemas.openxmlformats.org/package/2006/relationships"><Relationship Type="http://schemas.openxmlformats.org/officeDocument/2006/relationships/image" Target="/ppt/media/image11.svg" Id="rId3" /><Relationship Type="http://schemas.openxmlformats.org/officeDocument/2006/relationships/image" Target="/ppt/media/image10.png" Id="rId2" /><Relationship Type="http://schemas.openxmlformats.org/officeDocument/2006/relationships/slideLayout" Target="/ppt/slideLayouts/slideLayout2.xml" Id="rId1" /></Relationships>
</file>

<file path=ppt/slides/_rels/slide14.xml.rels>&#65279;<?xml version="1.0" encoding="utf-8"?><Relationships xmlns="http://schemas.openxmlformats.org/package/2006/relationships"><Relationship Type="http://schemas.openxmlformats.org/officeDocument/2006/relationships/diagramLayout" Target="/ppt/diagrams/layout5.xml" Id="rId3" /><Relationship Type="http://schemas.openxmlformats.org/officeDocument/2006/relationships/diagramData" Target="/ppt/diagrams/data5.xml" Id="rId2" /><Relationship Type="http://schemas.openxmlformats.org/officeDocument/2006/relationships/slideLayout" Target="/ppt/slideLayouts/slideLayout2.xml" Id="rId1" /><Relationship Type="http://schemas.microsoft.com/office/2007/relationships/diagramDrawing" Target="/ppt/diagrams/drawing5.xml" Id="rId6" /><Relationship Type="http://schemas.openxmlformats.org/officeDocument/2006/relationships/diagramColors" Target="/ppt/diagrams/colors5.xml" Id="rId5" /><Relationship Type="http://schemas.openxmlformats.org/officeDocument/2006/relationships/diagramQuickStyle" Target="/ppt/diagrams/quickStyle5.xml" Id="rId4" /></Relationships>
</file>

<file path=ppt/slides/_rels/slide15.xml.rels>&#65279;<?xml version="1.0" encoding="utf-8"?><Relationships xmlns="http://schemas.openxmlformats.org/package/2006/relationships"><Relationship Type="http://schemas.openxmlformats.org/officeDocument/2006/relationships/image" Target="/ppt/media/image12.jpg" Id="rId2" /><Relationship Type="http://schemas.openxmlformats.org/officeDocument/2006/relationships/slideLayout" Target="/ppt/slideLayouts/slideLayout2.xml" Id="rId1" /></Relationships>
</file>

<file path=ppt/slides/_rels/slide1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7.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8.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xml.rels>&#65279;<?xml version="1.0" encoding="utf-8"?><Relationships xmlns="http://schemas.openxmlformats.org/package/2006/relationships"><Relationship Type="http://schemas.openxmlformats.org/officeDocument/2006/relationships/image" Target="/ppt/media/image4.jpeg" Id="rId2" /><Relationship Type="http://schemas.openxmlformats.org/officeDocument/2006/relationships/slideLayout" Target="/ppt/slideLayouts/slideLayout2.xml" Id="rId1" /></Relationships>
</file>

<file path=ppt/slides/_rels/slide20.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1.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2.xml.rels>&#65279;<?xml version="1.0" encoding="utf-8"?><Relationships xmlns="http://schemas.openxmlformats.org/package/2006/relationships"><Relationship Type="http://schemas.openxmlformats.org/officeDocument/2006/relationships/diagramLayout" Target="/ppt/diagrams/layout6.xml" Id="rId3" /><Relationship Type="http://schemas.openxmlformats.org/officeDocument/2006/relationships/diagramData" Target="/ppt/diagrams/data6.xml" Id="rId2" /><Relationship Type="http://schemas.openxmlformats.org/officeDocument/2006/relationships/slideLayout" Target="/ppt/slideLayouts/slideLayout2.xml" Id="rId1" /><Relationship Type="http://schemas.microsoft.com/office/2007/relationships/diagramDrawing" Target="/ppt/diagrams/drawing6.xml" Id="rId6" /><Relationship Type="http://schemas.openxmlformats.org/officeDocument/2006/relationships/diagramColors" Target="/ppt/diagrams/colors6.xml" Id="rId5" /><Relationship Type="http://schemas.openxmlformats.org/officeDocument/2006/relationships/diagramQuickStyle" Target="/ppt/diagrams/quickStyle6.xml" Id="rId4" /></Relationships>
</file>

<file path=ppt/slides/_rels/slide23.xml.rels>&#65279;<?xml version="1.0" encoding="utf-8"?><Relationships xmlns="http://schemas.openxmlformats.org/package/2006/relationships"><Relationship Type="http://schemas.openxmlformats.org/officeDocument/2006/relationships/diagramData" Target="/ppt/diagrams/data7.xml" Id="rId3" /><Relationship Type="http://schemas.microsoft.com/office/2007/relationships/diagramDrawing" Target="/ppt/diagrams/drawing7.xml" Id="rId7" /><Relationship Type="http://schemas.openxmlformats.org/officeDocument/2006/relationships/image" Target="/ppt/media/image13.jpeg" Id="rId2" /><Relationship Type="http://schemas.openxmlformats.org/officeDocument/2006/relationships/slideLayout" Target="/ppt/slideLayouts/slideLayout2.xml" Id="rId1" /><Relationship Type="http://schemas.openxmlformats.org/officeDocument/2006/relationships/diagramColors" Target="/ppt/diagrams/colors7.xml" Id="rId6" /><Relationship Type="http://schemas.openxmlformats.org/officeDocument/2006/relationships/diagramQuickStyle" Target="/ppt/diagrams/quickStyle7.xml" Id="rId5" /><Relationship Type="http://schemas.openxmlformats.org/officeDocument/2006/relationships/diagramLayout" Target="/ppt/diagrams/layout7.xml" Id="rId4" /></Relationships>
</file>

<file path=ppt/slides/_rels/slide24.xml.rels>&#65279;<?xml version="1.0" encoding="utf-8"?><Relationships xmlns="http://schemas.openxmlformats.org/package/2006/relationships"><Relationship Type="http://schemas.openxmlformats.org/officeDocument/2006/relationships/diagramData" Target="/ppt/diagrams/data8.xml" Id="rId3" /><Relationship Type="http://schemas.microsoft.com/office/2007/relationships/diagramDrawing" Target="/ppt/diagrams/drawing8.xml" Id="rId7" /><Relationship Type="http://schemas.openxmlformats.org/officeDocument/2006/relationships/image" Target="/ppt/media/image14.jpeg" Id="rId2" /><Relationship Type="http://schemas.openxmlformats.org/officeDocument/2006/relationships/slideLayout" Target="/ppt/slideLayouts/slideLayout2.xml" Id="rId1" /><Relationship Type="http://schemas.openxmlformats.org/officeDocument/2006/relationships/diagramColors" Target="/ppt/diagrams/colors8.xml" Id="rId6" /><Relationship Type="http://schemas.openxmlformats.org/officeDocument/2006/relationships/diagramQuickStyle" Target="/ppt/diagrams/quickStyle8.xml" Id="rId5" /><Relationship Type="http://schemas.openxmlformats.org/officeDocument/2006/relationships/diagramLayout" Target="/ppt/diagrams/layout8.xml" Id="rId4" /></Relationships>
</file>

<file path=ppt/slides/_rels/slide25.xml.rels>&#65279;<?xml version="1.0" encoding="utf-8"?><Relationships xmlns="http://schemas.openxmlformats.org/package/2006/relationships"><Relationship Type="http://schemas.openxmlformats.org/officeDocument/2006/relationships/image" Target="/ppt/media/image15.jpeg" Id="rId2" /><Relationship Type="http://schemas.openxmlformats.org/officeDocument/2006/relationships/slideLayout" Target="/ppt/slideLayouts/slideLayout2.xml" Id="rId1" /></Relationships>
</file>

<file path=ppt/slides/_rels/slide26.xml.rels>&#65279;<?xml version="1.0" encoding="utf-8"?><Relationships xmlns="http://schemas.openxmlformats.org/package/2006/relationships"><Relationship Type="http://schemas.openxmlformats.org/officeDocument/2006/relationships/diagramData" Target="/ppt/diagrams/data9.xml" Id="rId3" /><Relationship Type="http://schemas.microsoft.com/office/2007/relationships/diagramDrawing" Target="/ppt/diagrams/drawing9.xml" Id="rId7" /><Relationship Type="http://schemas.openxmlformats.org/officeDocument/2006/relationships/image" Target="/ppt/media/image16.jpeg" Id="rId2" /><Relationship Type="http://schemas.openxmlformats.org/officeDocument/2006/relationships/slideLayout" Target="/ppt/slideLayouts/slideLayout2.xml" Id="rId1" /><Relationship Type="http://schemas.openxmlformats.org/officeDocument/2006/relationships/diagramColors" Target="/ppt/diagrams/colors9.xml" Id="rId6" /><Relationship Type="http://schemas.openxmlformats.org/officeDocument/2006/relationships/diagramQuickStyle" Target="/ppt/diagrams/quickStyle9.xml" Id="rId5" /><Relationship Type="http://schemas.openxmlformats.org/officeDocument/2006/relationships/diagramLayout" Target="/ppt/diagrams/layout9.xml" Id="rId4" /></Relationships>
</file>

<file path=ppt/slides/_rels/slide27.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8.xml.rels>&#65279;<?xml version="1.0" encoding="utf-8"?><Relationships xmlns="http://schemas.openxmlformats.org/package/2006/relationships"><Relationship Type="http://schemas.openxmlformats.org/officeDocument/2006/relationships/diagramData" Target="/ppt/diagrams/data10.xml" Id="rId3" /><Relationship Type="http://schemas.microsoft.com/office/2007/relationships/diagramDrawing" Target="/ppt/diagrams/drawing10.xml" Id="rId7" /><Relationship Type="http://schemas.openxmlformats.org/officeDocument/2006/relationships/image" Target="/ppt/media/image17.jpeg" Id="rId2" /><Relationship Type="http://schemas.openxmlformats.org/officeDocument/2006/relationships/slideLayout" Target="/ppt/slideLayouts/slideLayout2.xml" Id="rId1" /><Relationship Type="http://schemas.openxmlformats.org/officeDocument/2006/relationships/diagramColors" Target="/ppt/diagrams/colors10.xml" Id="rId6" /><Relationship Type="http://schemas.openxmlformats.org/officeDocument/2006/relationships/diagramQuickStyle" Target="/ppt/diagrams/quickStyle10.xml" Id="rId5" /><Relationship Type="http://schemas.openxmlformats.org/officeDocument/2006/relationships/diagramLayout" Target="/ppt/diagrams/layout10.xml" Id="rId4" /></Relationships>
</file>

<file path=ppt/slides/_rels/slide29.xml.rels>&#65279;<?xml version="1.0" encoding="utf-8"?><Relationships xmlns="http://schemas.openxmlformats.org/package/2006/relationships"><Relationship Type="http://schemas.openxmlformats.org/officeDocument/2006/relationships/diagramData" Target="/ppt/diagrams/data11.xml" Id="rId3" /><Relationship Type="http://schemas.microsoft.com/office/2007/relationships/diagramDrawing" Target="/ppt/diagrams/drawing11.xml" Id="rId7" /><Relationship Type="http://schemas.openxmlformats.org/officeDocument/2006/relationships/image" Target="/ppt/media/image26.jpeg" Id="rId2" /><Relationship Type="http://schemas.openxmlformats.org/officeDocument/2006/relationships/slideLayout" Target="/ppt/slideLayouts/slideLayout2.xml" Id="rId1" /><Relationship Type="http://schemas.openxmlformats.org/officeDocument/2006/relationships/diagramColors" Target="/ppt/diagrams/colors11.xml" Id="rId6" /><Relationship Type="http://schemas.openxmlformats.org/officeDocument/2006/relationships/diagramQuickStyle" Target="/ppt/diagrams/quickStyle11.xml" Id="rId5" /><Relationship Type="http://schemas.openxmlformats.org/officeDocument/2006/relationships/diagramLayout" Target="/ppt/diagrams/layout11.xml" Id="rId4" /></Relationships>
</file>

<file path=ppt/slides/_rels/slide3.xml.rels>&#65279;<?xml version="1.0" encoding="utf-8"?><Relationships xmlns="http://schemas.openxmlformats.org/package/2006/relationships"><Relationship Type="http://schemas.openxmlformats.org/officeDocument/2006/relationships/image" Target="/ppt/media/image1.jpeg" Id="rId3" /><Relationship Type="http://schemas.openxmlformats.org/officeDocument/2006/relationships/slideLayout" Target="/ppt/slideLayouts/slideLayout2.xml" Id="rId1" /><Relationship Type="http://schemas.openxmlformats.org/officeDocument/2006/relationships/hyperlink" Target="https://www.togetherforsharon.com/" TargetMode="External" Id="rId2" /></Relationships>
</file>

<file path=ppt/slides/_rels/slide30.xml.rels>&#65279;<?xml version="1.0" encoding="utf-8"?><Relationships xmlns="http://schemas.openxmlformats.org/package/2006/relationships"><Relationship Type="http://schemas.openxmlformats.org/officeDocument/2006/relationships/image" Target="/ppt/media/image28.png" Id="rId3" /><Relationship Type="http://schemas.openxmlformats.org/officeDocument/2006/relationships/image" Target="/ppt/media/image27.jpeg" Id="rId2" /><Relationship Type="http://schemas.openxmlformats.org/officeDocument/2006/relationships/slideLayout" Target="/ppt/slideLayouts/slideLayout2.xml" Id="rId1" /></Relationships>
</file>

<file path=ppt/slides/_rels/slide31.xml.rels>&#65279;<?xml version="1.0" encoding="utf-8"?><Relationships xmlns="http://schemas.openxmlformats.org/package/2006/relationships"><Relationship Type="http://schemas.openxmlformats.org/officeDocument/2006/relationships/image" Target="/ppt/media/image11.svg" Id="rId3" /><Relationship Type="http://schemas.openxmlformats.org/officeDocument/2006/relationships/image" Target="/ppt/media/image10.png" Id="rId2" /><Relationship Type="http://schemas.openxmlformats.org/officeDocument/2006/relationships/slideLayout" Target="/ppt/slideLayouts/slideLayout2.xml" Id="rId1" /><Relationship Type="http://schemas.openxmlformats.org/officeDocument/2006/relationships/hyperlink" Target="https://www.youtube.com/watch?v=EQ0HG16EC3g" TargetMode="External" Id="rId7" /><Relationship Type="http://schemas.openxmlformats.org/officeDocument/2006/relationships/hyperlink" Target="https://www.youtube.com/watch?v=BNzIaABFAMc&amp;t=48s" TargetMode="External" Id="rId6" /><Relationship Type="http://schemas.openxmlformats.org/officeDocument/2006/relationships/hyperlink" Target="https://www.youtube.com/shorts/Z7fp3QZ4cX8" TargetMode="External" Id="rId5" /><Relationship Type="http://schemas.openxmlformats.org/officeDocument/2006/relationships/hyperlink" Target="https://www.youtube.com/watch?v=pFLC9C-xH8E" TargetMode="External" Id="rId4" /></Relationships>
</file>

<file path=ppt/slides/_rels/slide32.xml.rels>&#65279;<?xml version="1.0" encoding="utf-8"?><Relationships xmlns="http://schemas.openxmlformats.org/package/2006/relationships"><Relationship Type="http://schemas.openxmlformats.org/officeDocument/2006/relationships/image" Target="/ppt/media/image30.jpg" Id="rId3" /><Relationship Type="http://schemas.openxmlformats.org/officeDocument/2006/relationships/image" Target="/ppt/media/image29.jpg" Id="rId2" /><Relationship Type="http://schemas.openxmlformats.org/officeDocument/2006/relationships/slideLayout" Target="/ppt/slideLayouts/slideLayout2.xml" Id="rId1" /><Relationship Type="http://schemas.openxmlformats.org/officeDocument/2006/relationships/image" Target="/ppt/media/image33.jpg" Id="rId6" /><Relationship Type="http://schemas.openxmlformats.org/officeDocument/2006/relationships/image" Target="/ppt/media/image32.jpg" Id="rId5" /><Relationship Type="http://schemas.openxmlformats.org/officeDocument/2006/relationships/image" Target="/ppt/media/image31.jpg" Id="rId4" /></Relationships>
</file>

<file path=ppt/slides/_rels/slide33.xml.rels>&#65279;<?xml version="1.0" encoding="utf-8"?><Relationships xmlns="http://schemas.openxmlformats.org/package/2006/relationships"><Relationship Type="http://schemas.openxmlformats.org/officeDocument/2006/relationships/diagramData" Target="/ppt/diagrams/data12.xml" Id="rId3" /><Relationship Type="http://schemas.microsoft.com/office/2007/relationships/diagramDrawing" Target="/ppt/diagrams/drawing12.xml" Id="rId7" /><Relationship Type="http://schemas.openxmlformats.org/officeDocument/2006/relationships/image" Target="/ppt/media/image34.jpg" Id="rId2" /><Relationship Type="http://schemas.openxmlformats.org/officeDocument/2006/relationships/slideLayout" Target="/ppt/slideLayouts/slideLayout2.xml" Id="rId1" /><Relationship Type="http://schemas.openxmlformats.org/officeDocument/2006/relationships/diagramColors" Target="/ppt/diagrams/colors12.xml" Id="rId6" /><Relationship Type="http://schemas.openxmlformats.org/officeDocument/2006/relationships/diagramQuickStyle" Target="/ppt/diagrams/quickStyle12.xml" Id="rId5" /><Relationship Type="http://schemas.openxmlformats.org/officeDocument/2006/relationships/diagramLayout" Target="/ppt/diagrams/layout12.xml" Id="rId4" /></Relationships>
</file>

<file path=ppt/slides/_rels/slide34.xml.rels>&#65279;<?xml version="1.0" encoding="utf-8"?><Relationships xmlns="http://schemas.openxmlformats.org/package/2006/relationships"><Relationship Type="http://schemas.openxmlformats.org/officeDocument/2006/relationships/image" Target="/ppt/media/image43.jpg" Id="rId2" /><Relationship Type="http://schemas.openxmlformats.org/officeDocument/2006/relationships/slideLayout" Target="/ppt/slideLayouts/slideLayout2.xml" Id="rId1" /></Relationships>
</file>

<file path=ppt/slides/_rels/slide35.xml.rels>&#65279;<?xml version="1.0" encoding="utf-8"?><Relationships xmlns="http://schemas.openxmlformats.org/package/2006/relationships"><Relationship Type="http://schemas.openxmlformats.org/officeDocument/2006/relationships/image" Target="/ppt/media/image44.jpg" Id="rId2" /><Relationship Type="http://schemas.openxmlformats.org/officeDocument/2006/relationships/slideLayout" Target="/ppt/slideLayouts/slideLayout2.xml" Id="rId1" /></Relationships>
</file>

<file path=ppt/slides/_rels/slide36.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hyperlink" Target="mailto:togetherforsharon@gmail.com" TargetMode="External" Id="rId3" /><Relationship Type="http://schemas.openxmlformats.org/officeDocument/2006/relationships/hyperlink" Target="https://www.togetherforsharon.com/" TargetMode="External" Id="rId2" /></Relationships>
</file>

<file path=ppt/slides/_rels/slide37.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xml.rels>&#65279;<?xml version="1.0" encoding="utf-8"?><Relationships xmlns="http://schemas.openxmlformats.org/package/2006/relationships"><Relationship Type="http://schemas.openxmlformats.org/officeDocument/2006/relationships/image" Target="/ppt/media/image5.jpg" Id="rId2" /><Relationship Type="http://schemas.openxmlformats.org/officeDocument/2006/relationships/slideLayout" Target="/ppt/slideLayouts/slideLayout2.xml" Id="rId1" /></Relationships>
</file>

<file path=ppt/slides/_rels/slide5.xml.rels>&#65279;<?xml version="1.0" encoding="utf-8"?><Relationships xmlns="http://schemas.openxmlformats.org/package/2006/relationships"><Relationship Type="http://schemas.openxmlformats.org/officeDocument/2006/relationships/image" Target="/ppt/media/image6.jpg" Id="rId2" /><Relationship Type="http://schemas.openxmlformats.org/officeDocument/2006/relationships/slideLayout" Target="/ppt/slideLayouts/slideLayout2.xml" Id="rId1" /></Relationships>
</file>

<file path=ppt/slides/_rels/slide6.xml.rels>&#65279;<?xml version="1.0" encoding="utf-8"?><Relationships xmlns="http://schemas.openxmlformats.org/package/2006/relationships"><Relationship Type="http://schemas.openxmlformats.org/officeDocument/2006/relationships/image" Target="/ppt/media/image7.jpeg" Id="rId2" /><Relationship Type="http://schemas.openxmlformats.org/officeDocument/2006/relationships/slideLayout" Target="/ppt/slideLayouts/slideLayout2.xml" Id="rId1" /></Relationships>
</file>

<file path=ppt/slides/_rels/slide7.xml.rels>&#65279;<?xml version="1.0" encoding="utf-8"?><Relationships xmlns="http://schemas.openxmlformats.org/package/2006/relationships"><Relationship Type="http://schemas.openxmlformats.org/officeDocument/2006/relationships/diagramData" Target="/ppt/diagrams/data1.xml" Id="rId3" /><Relationship Type="http://schemas.microsoft.com/office/2007/relationships/diagramDrawing" Target="/ppt/diagrams/drawing1.xml" Id="rId7" /><Relationship Type="http://schemas.openxmlformats.org/officeDocument/2006/relationships/image" Target="/ppt/media/image8.jpeg" Id="rId2" /><Relationship Type="http://schemas.openxmlformats.org/officeDocument/2006/relationships/slideLayout" Target="/ppt/slideLayouts/slideLayout2.xml" Id="rId1" /><Relationship Type="http://schemas.openxmlformats.org/officeDocument/2006/relationships/diagramColors" Target="/ppt/diagrams/colors1.xml" Id="rId6" /><Relationship Type="http://schemas.openxmlformats.org/officeDocument/2006/relationships/diagramQuickStyle" Target="/ppt/diagrams/quickStyle1.xml" Id="rId5" /><Relationship Type="http://schemas.openxmlformats.org/officeDocument/2006/relationships/diagramLayout" Target="/ppt/diagrams/layout1.xml" Id="rId4" /></Relationships>
</file>

<file path=ppt/slides/_rels/slide8.xml.rels>&#65279;<?xml version="1.0" encoding="utf-8"?><Relationships xmlns="http://schemas.openxmlformats.org/package/2006/relationships"><Relationship Type="http://schemas.openxmlformats.org/officeDocument/2006/relationships/diagramLayout" Target="/ppt/diagrams/layout2.xml" Id="rId3" /><Relationship Type="http://schemas.openxmlformats.org/officeDocument/2006/relationships/diagramData" Target="/ppt/diagrams/data2.xml" Id="rId2" /><Relationship Type="http://schemas.openxmlformats.org/officeDocument/2006/relationships/slideLayout" Target="/ppt/slideLayouts/slideLayout2.xml" Id="rId1" /><Relationship Type="http://schemas.microsoft.com/office/2007/relationships/diagramDrawing" Target="/ppt/diagrams/drawing2.xml" Id="rId6" /><Relationship Type="http://schemas.openxmlformats.org/officeDocument/2006/relationships/diagramColors" Target="/ppt/diagrams/colors2.xml" Id="rId5" /><Relationship Type="http://schemas.openxmlformats.org/officeDocument/2006/relationships/diagramQuickStyle" Target="/ppt/diagrams/quickStyle2.xml" Id="rId4" /></Relationships>
</file>

<file path=ppt/slides/_rels/slide9.xml.rels>&#65279;<?xml version="1.0" encoding="utf-8"?><Relationships xmlns="http://schemas.openxmlformats.org/package/2006/relationships"><Relationship Type="http://schemas.openxmlformats.org/officeDocument/2006/relationships/diagramData" Target="/ppt/diagrams/data3.xml" Id="rId3" /><Relationship Type="http://schemas.microsoft.com/office/2007/relationships/diagramDrawing" Target="/ppt/diagrams/drawing3.xml" Id="rId7" /><Relationship Type="http://schemas.openxmlformats.org/officeDocument/2006/relationships/image" Target="/ppt/media/image9.jpeg" Id="rId2" /><Relationship Type="http://schemas.openxmlformats.org/officeDocument/2006/relationships/slideLayout" Target="/ppt/slideLayouts/slideLayout2.xml" Id="rId1" /><Relationship Type="http://schemas.openxmlformats.org/officeDocument/2006/relationships/diagramColors" Target="/ppt/diagrams/colors3.xml" Id="rId6" /><Relationship Type="http://schemas.openxmlformats.org/officeDocument/2006/relationships/diagramQuickStyle" Target="/ppt/diagrams/quickStyle3.xml" Id="rId5" /><Relationship Type="http://schemas.openxmlformats.org/officeDocument/2006/relationships/diagramLayout" Target="/ppt/diagrams/layout3.xml" Id="rId4"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DC07B27-4E3C-4BCF-ABDB-6AA72857C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9000">
                <a:srgbClr val="000000">
                  <a:alpha val="96000"/>
                </a:srgbClr>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83D11BE6-2A04-4DBB-842D-88602B5E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A05E02A-9AA9-45EC-B87B-B46F043F3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1"/>
          </a:xfrm>
          <a:prstGeom prst="rect">
            <a:avLst/>
          </a:prstGeom>
          <a:gradFill>
            <a:gsLst>
              <a:gs pos="30000">
                <a:schemeClr val="accent1">
                  <a:lumMod val="75000"/>
                  <a:alpha val="19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0E91EDBA-E8E0-4575-8147-B7003452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09672" y="1716338"/>
            <a:ext cx="6858003" cy="3422328"/>
          </a:xfrm>
          <a:prstGeom prst="rect">
            <a:avLst/>
          </a:prstGeom>
          <a:gradFill>
            <a:gsLst>
              <a:gs pos="0">
                <a:schemeClr val="accent1">
                  <a:alpha val="52000"/>
                </a:schemeClr>
              </a:gs>
              <a:gs pos="76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0364D4-8B93-1C81-7F14-B797CC925EC4}"/>
              </a:ext>
            </a:extLst>
          </p:cNvPr>
          <p:cNvSpPr>
            <a:spLocks noGrp="1"/>
          </p:cNvSpPr>
          <p:nvPr>
            <p:ph type="title"/>
          </p:nvPr>
        </p:nvSpPr>
        <p:spPr>
          <a:xfrm>
            <a:off x="1153236" y="559703"/>
            <a:ext cx="10310532" cy="1167495"/>
          </a:xfrm>
        </p:spPr>
        <p:txBody>
          <a:bodyPr vert="horz" lIns="91440" tIns="45720" rIns="91440" bIns="45720" rtlCol="0" anchor="b">
            <a:normAutofit/>
          </a:bodyPr>
          <a:lstStyle/>
          <a:p>
            <a:pPr algn="ctr"/>
            <a:r>
              <a:rPr lang="en-US" sz="3700" dirty="0">
                <a:solidFill>
                  <a:srgbClr val="FFFFFF"/>
                </a:solidFill>
              </a:rPr>
              <a:t>Policing and Parkinson’s Disease: Encounters, Training, and the Need for Awareness</a:t>
            </a:r>
          </a:p>
        </p:txBody>
      </p:sp>
      <p:sp>
        <p:nvSpPr>
          <p:cNvPr id="1039" name="Rectangle 1038">
            <a:extLst>
              <a:ext uri="{FF2B5EF4-FFF2-40B4-BE49-F238E27FC236}">
                <a16:creationId xmlns:a16="http://schemas.microsoft.com/office/drawing/2014/main" id="{DFEE4473-A122-4E96-8C31-B4C5AAA27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23" y="2706446"/>
            <a:ext cx="12191997" cy="3711900"/>
          </a:xfrm>
          <a:prstGeom prst="rect">
            <a:avLst/>
          </a:prstGeom>
          <a:gradFill>
            <a:gsLst>
              <a:gs pos="0">
                <a:srgbClr val="000000">
                  <a:alpha val="50000"/>
                </a:srgbClr>
              </a:gs>
              <a:gs pos="92000">
                <a:schemeClr val="accent1">
                  <a:lumMod val="75000"/>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208D880-5E8D-55BD-5A92-A90453ADBA5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232" y="2684080"/>
            <a:ext cx="3179928" cy="21140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olice officer in a police uniform&#10;&#10;AI-generated content may be incorrect.">
            <a:extLst>
              <a:ext uri="{FF2B5EF4-FFF2-40B4-BE49-F238E27FC236}">
                <a16:creationId xmlns:a16="http://schemas.microsoft.com/office/drawing/2014/main" id="{36748327-BD05-B87D-B9B8-654AFC013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304" y="2724068"/>
            <a:ext cx="3179928" cy="2082852"/>
          </a:xfrm>
          <a:prstGeom prst="rect">
            <a:avLst/>
          </a:prstGeom>
        </p:spPr>
      </p:pic>
      <p:pic>
        <p:nvPicPr>
          <p:cNvPr id="5" name="Content Placeholder 4" descr="A book cover with police badge and lights&#10;&#10;AI-generated content may be incorrect.">
            <a:extLst>
              <a:ext uri="{FF2B5EF4-FFF2-40B4-BE49-F238E27FC236}">
                <a16:creationId xmlns:a16="http://schemas.microsoft.com/office/drawing/2014/main" id="{0E485FDB-39DF-BA2E-2E4F-4E9697625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508" y="1974682"/>
            <a:ext cx="2702260" cy="4323615"/>
          </a:xfrm>
          <a:prstGeom prst="rect">
            <a:avLst/>
          </a:prstGeom>
        </p:spPr>
      </p:pic>
      <p:sp>
        <p:nvSpPr>
          <p:cNvPr id="8" name="Title 1">
            <a:extLst>
              <a:ext uri="{FF2B5EF4-FFF2-40B4-BE49-F238E27FC236}">
                <a16:creationId xmlns:a16="http://schemas.microsoft.com/office/drawing/2014/main" id="{3D47E608-3BD4-3F83-7C6D-06DC68991FEA}"/>
              </a:ext>
            </a:extLst>
          </p:cNvPr>
          <p:cNvSpPr txBox="1">
            <a:spLocks/>
          </p:cNvSpPr>
          <p:nvPr/>
        </p:nvSpPr>
        <p:spPr>
          <a:xfrm>
            <a:off x="408738" y="4848098"/>
            <a:ext cx="7934632" cy="1167495"/>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dirty="0">
                <a:solidFill>
                  <a:srgbClr val="FFFFFF"/>
                </a:solidFill>
              </a:rPr>
              <a:t>Dr. George Ackerman</a:t>
            </a:r>
          </a:p>
          <a:p>
            <a:pPr algn="ctr"/>
            <a:r>
              <a:rPr lang="en-US" sz="3700" dirty="0">
                <a:solidFill>
                  <a:srgbClr val="FFFFFF"/>
                </a:solidFill>
              </a:rPr>
              <a:t>PhD – Professor of Criminal Justice</a:t>
            </a:r>
          </a:p>
          <a:p>
            <a:pPr algn="ctr"/>
            <a:r>
              <a:rPr lang="en-US" sz="3700" dirty="0">
                <a:solidFill>
                  <a:srgbClr val="FFFFFF"/>
                </a:solidFill>
              </a:rPr>
              <a:t>Attorney, Police Officer, </a:t>
            </a:r>
            <a:r>
              <a:rPr lang="en-US" sz="3700" dirty="0" err="1">
                <a:solidFill>
                  <a:srgbClr val="FFFFFF"/>
                </a:solidFill>
              </a:rPr>
              <a:t>Rsv</a:t>
            </a:r>
            <a:r>
              <a:rPr lang="en-US" sz="3700" dirty="0">
                <a:solidFill>
                  <a:srgbClr val="FFFFFF"/>
                </a:solidFill>
              </a:rPr>
              <a:t>., </a:t>
            </a:r>
          </a:p>
        </p:txBody>
      </p:sp>
    </p:spTree>
    <p:extLst>
      <p:ext uri="{BB962C8B-B14F-4D97-AF65-F5344CB8AC3E}">
        <p14:creationId xmlns:p14="http://schemas.microsoft.com/office/powerpoint/2010/main" val="214294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C74C5B5-D8ED-0594-473F-49C26FDB4AAB}"/>
              </a:ext>
            </a:extLst>
          </p:cNvPr>
          <p:cNvSpPr>
            <a:spLocks noGrp="1"/>
          </p:cNvSpPr>
          <p:nvPr>
            <p:ph type="title"/>
          </p:nvPr>
        </p:nvSpPr>
        <p:spPr>
          <a:xfrm>
            <a:off x="1143000" y="990599"/>
            <a:ext cx="9906000" cy="685800"/>
          </a:xfrm>
        </p:spPr>
        <p:txBody>
          <a:bodyPr anchor="t">
            <a:normAutofit/>
          </a:bodyPr>
          <a:lstStyle/>
          <a:p>
            <a:r>
              <a:rPr lang="en-US" sz="1900" b="1" kern="100">
                <a:effectLst/>
                <a:latin typeface="Roboto" panose="02000000000000000000" pitchFamily="2" charset="0"/>
                <a:ea typeface="Microsoft YaHei" panose="020B0503020204020204" pitchFamily="34" charset="-122"/>
              </a:rPr>
              <a:t>People With Parkinson’s</a:t>
            </a:r>
            <a:br>
              <a:rPr lang="en-US" sz="1900" b="1" kern="100">
                <a:effectLst/>
                <a:latin typeface="Roboto" panose="02000000000000000000" pitchFamily="2" charset="0"/>
                <a:ea typeface="Microsoft YaHei" panose="020B0503020204020204" pitchFamily="34" charset="-122"/>
              </a:rPr>
            </a:br>
            <a:endParaRPr lang="en-US" sz="1900"/>
          </a:p>
        </p:txBody>
      </p:sp>
      <p:graphicFrame>
        <p:nvGraphicFramePr>
          <p:cNvPr id="5" name="Content Placeholder 2">
            <a:extLst>
              <a:ext uri="{FF2B5EF4-FFF2-40B4-BE49-F238E27FC236}">
                <a16:creationId xmlns:a16="http://schemas.microsoft.com/office/drawing/2014/main" id="{8C2B547C-8F21-35E9-8A12-0CB4450D92AB}"/>
              </a:ext>
            </a:extLst>
          </p:cNvPr>
          <p:cNvGraphicFramePr>
            <a:graphicFrameLocks noGrp="1"/>
          </p:cNvGraphicFramePr>
          <p:nvPr>
            <p:ph idx="1"/>
            <p:extLst>
              <p:ext uri="{D42A27DB-BD31-4B8C-83A1-F6EECF244321}">
                <p14:modId xmlns:p14="http://schemas.microsoft.com/office/powerpoint/2010/main" val="2314703490"/>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482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A14B46-A128-09F4-1F8F-679CEFCC0BE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Impact Across America </a:t>
            </a:r>
          </a:p>
        </p:txBody>
      </p:sp>
      <p:sp>
        <p:nvSpPr>
          <p:cNvPr id="3" name="Content Placeholder 2">
            <a:extLst>
              <a:ext uri="{FF2B5EF4-FFF2-40B4-BE49-F238E27FC236}">
                <a16:creationId xmlns:a16="http://schemas.microsoft.com/office/drawing/2014/main" id="{4986D12B-5BCF-563B-AA6A-F06678FCC4EB}"/>
              </a:ext>
            </a:extLst>
          </p:cNvPr>
          <p:cNvSpPr>
            <a:spLocks noGrp="1"/>
          </p:cNvSpPr>
          <p:nvPr>
            <p:ph idx="1"/>
          </p:nvPr>
        </p:nvSpPr>
        <p:spPr>
          <a:xfrm>
            <a:off x="1371599" y="2318197"/>
            <a:ext cx="9724031" cy="3683358"/>
          </a:xfrm>
        </p:spPr>
        <p:txBody>
          <a:bodyPr anchor="ctr">
            <a:normAutofit/>
          </a:bodyPr>
          <a:lstStyle/>
          <a:p>
            <a:r>
              <a:rPr lang="en-US" sz="2000" kern="100" dirty="0">
                <a:effectLst/>
                <a:latin typeface="EB Garamond" panose="00000500000000000000" pitchFamily="2" charset="0"/>
                <a:ea typeface="SimSun" panose="02010600030101010101" pitchFamily="2" charset="-122"/>
                <a:cs typeface="Mangal" panose="02040503050203030202" pitchFamily="18" charset="0"/>
              </a:rPr>
              <a:t>The impact would benefit </a:t>
            </a:r>
            <a:r>
              <a:rPr lang="en-US" sz="2000" kern="100" dirty="0" err="1">
                <a:effectLst/>
                <a:latin typeface="EB Garamond" panose="00000500000000000000" pitchFamily="2" charset="0"/>
                <a:ea typeface="SimSun" panose="02010600030101010101" pitchFamily="2" charset="-122"/>
                <a:cs typeface="Mangal" panose="02040503050203030202" pitchFamily="18" charset="0"/>
              </a:rPr>
              <a:t>PwP</a:t>
            </a:r>
            <a:r>
              <a:rPr lang="en-US" sz="2000" kern="100" dirty="0">
                <a:effectLst/>
                <a:latin typeface="EB Garamond" panose="00000500000000000000" pitchFamily="2" charset="0"/>
                <a:ea typeface="SimSun" panose="02010600030101010101" pitchFamily="2" charset="-122"/>
                <a:cs typeface="Mangal" panose="02040503050203030202" pitchFamily="18" charset="0"/>
              </a:rPr>
              <a:t>, the policing field, and all communities. </a:t>
            </a:r>
          </a:p>
          <a:p>
            <a:r>
              <a:rPr lang="en-US" sz="2000" kern="100" dirty="0">
                <a:effectLst/>
                <a:latin typeface="EB Garamond" panose="00000500000000000000" pitchFamily="2" charset="0"/>
                <a:ea typeface="SimSun" panose="02010600030101010101" pitchFamily="2" charset="-122"/>
                <a:cs typeface="Mangal" panose="02040503050203030202" pitchFamily="18" charset="0"/>
              </a:rPr>
              <a:t>It will lower national attention of potential incidents through media of potential violations of individual rights; it will improve awareness for PD throughout the country and benefit society as a whole to include PD in basic training for all police academies in the United States as well as offering in-service training for sworn law enforcement officers and administrators. </a:t>
            </a:r>
          </a:p>
          <a:p>
            <a:r>
              <a:rPr lang="en-US" sz="2000" kern="100" dirty="0">
                <a:effectLst/>
                <a:latin typeface="EB Garamond" panose="00000500000000000000" pitchFamily="2" charset="0"/>
                <a:ea typeface="SimSun" panose="02010600030101010101" pitchFamily="2" charset="-122"/>
                <a:cs typeface="Mangal" panose="02040503050203030202" pitchFamily="18" charset="0"/>
              </a:rPr>
              <a:t>PD can affect anyone, and when it does, it, in turn, affects the family, neighbors, and entire community. </a:t>
            </a:r>
          </a:p>
          <a:p>
            <a:r>
              <a:rPr lang="en-US" sz="2000" kern="100" dirty="0">
                <a:effectLst/>
                <a:latin typeface="EB Garamond" panose="00000500000000000000" pitchFamily="2" charset="0"/>
                <a:ea typeface="SimSun" panose="02010600030101010101" pitchFamily="2" charset="-122"/>
                <a:cs typeface="Mangal" panose="02040503050203030202" pitchFamily="18" charset="0"/>
              </a:rPr>
              <a:t>The more we become aware, the more likely we can find a cure and better aid trainees, officers, and </a:t>
            </a:r>
            <a:r>
              <a:rPr lang="en-US" sz="2000" kern="100" dirty="0" err="1">
                <a:effectLst/>
                <a:latin typeface="EB Garamond" panose="00000500000000000000" pitchFamily="2" charset="0"/>
                <a:ea typeface="SimSun" panose="02010600030101010101" pitchFamily="2" charset="-122"/>
                <a:cs typeface="Mangal" panose="02040503050203030202" pitchFamily="18" charset="0"/>
              </a:rPr>
              <a:t>PwP</a:t>
            </a:r>
            <a:r>
              <a:rPr lang="en-US" sz="2000" kern="100" dirty="0">
                <a:effectLst/>
                <a:latin typeface="EB Garamond" panose="00000500000000000000" pitchFamily="2" charset="0"/>
                <a:ea typeface="SimSun" panose="02010600030101010101" pitchFamily="2" charset="-122"/>
                <a:cs typeface="Mangal" panose="02040503050203030202" pitchFamily="18" charset="0"/>
              </a:rPr>
              <a:t> on the critical relationship needed for professionalism and positive outcomes in any encounter or situation.</a:t>
            </a:r>
          </a:p>
          <a:p>
            <a:endParaRPr lang="en-US" sz="2000" dirty="0"/>
          </a:p>
        </p:txBody>
      </p:sp>
      <p:pic>
        <p:nvPicPr>
          <p:cNvPr id="2050" name="Picture 2">
            <a:extLst>
              <a:ext uri="{FF2B5EF4-FFF2-40B4-BE49-F238E27FC236}">
                <a16:creationId xmlns:a16="http://schemas.microsoft.com/office/drawing/2014/main" id="{76E16215-53A7-05E4-516C-7C2B1A339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691" y="294538"/>
            <a:ext cx="2691019" cy="176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94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0EABEB-EE24-4AF1-0C68-CF2833EDBA87}"/>
              </a:ext>
            </a:extLst>
          </p:cNvPr>
          <p:cNvSpPr>
            <a:spLocks noGrp="1"/>
          </p:cNvSpPr>
          <p:nvPr>
            <p:ph type="title"/>
          </p:nvPr>
        </p:nvSpPr>
        <p:spPr>
          <a:xfrm>
            <a:off x="1285240" y="1050595"/>
            <a:ext cx="8074815" cy="1618489"/>
          </a:xfrm>
        </p:spPr>
        <p:txBody>
          <a:bodyPr anchor="ctr">
            <a:normAutofit/>
          </a:bodyPr>
          <a:lstStyle/>
          <a:p>
            <a:r>
              <a:rPr lang="en-US" sz="5000"/>
              <a:t>Any Downsides to PD Awareness? </a:t>
            </a:r>
          </a:p>
        </p:txBody>
      </p:sp>
      <p:sp>
        <p:nvSpPr>
          <p:cNvPr id="18" name="Content Placeholder 2">
            <a:extLst>
              <a:ext uri="{FF2B5EF4-FFF2-40B4-BE49-F238E27FC236}">
                <a16:creationId xmlns:a16="http://schemas.microsoft.com/office/drawing/2014/main" id="{97523264-5192-1F8E-D7EF-A39C68BBC4D9}"/>
              </a:ext>
            </a:extLst>
          </p:cNvPr>
          <p:cNvSpPr>
            <a:spLocks noGrp="1"/>
          </p:cNvSpPr>
          <p:nvPr>
            <p:ph idx="1"/>
          </p:nvPr>
        </p:nvSpPr>
        <p:spPr>
          <a:xfrm>
            <a:off x="1285240" y="2969469"/>
            <a:ext cx="8074815" cy="2800395"/>
          </a:xfrm>
        </p:spPr>
        <p:txBody>
          <a:bodyPr anchor="t">
            <a:normAutofit/>
          </a:bodyPr>
          <a:lstStyle/>
          <a:p>
            <a:pPr marL="0" marR="0" indent="182880">
              <a:buNone/>
            </a:pPr>
            <a:r>
              <a:rPr lang="en-US" sz="1500" kern="100">
                <a:effectLst/>
                <a:latin typeface="EB Garamond" panose="00000500000000000000" pitchFamily="2" charset="0"/>
                <a:ea typeface="SimSun" panose="02010600030101010101" pitchFamily="2" charset="-122"/>
                <a:cs typeface="Mangal" panose="02040503050203030202" pitchFamily="18" charset="0"/>
              </a:rPr>
              <a:t>There is no downside to bringing attention and awareness to PD in the law enforcement community. </a:t>
            </a:r>
          </a:p>
          <a:p>
            <a:pPr marL="0" marR="0" indent="182880">
              <a:buNone/>
            </a:pPr>
            <a:r>
              <a:rPr lang="en-US" sz="1500" kern="100">
                <a:effectLst/>
                <a:latin typeface="EB Garamond" panose="00000500000000000000" pitchFamily="2" charset="0"/>
                <a:ea typeface="SimSun" panose="02010600030101010101" pitchFamily="2" charset="-122"/>
                <a:cs typeface="Mangal" panose="02040503050203030202" pitchFamily="18" charset="0"/>
              </a:rPr>
              <a:t>The cost is truly minimal. </a:t>
            </a:r>
          </a:p>
          <a:p>
            <a:pPr marL="0" marR="0" indent="182880">
              <a:buNone/>
            </a:pPr>
            <a:r>
              <a:rPr lang="en-US" sz="1500" kern="100">
                <a:effectLst/>
                <a:latin typeface="EB Garamond" panose="00000500000000000000" pitchFamily="2" charset="0"/>
                <a:ea typeface="SimSun" panose="02010600030101010101" pitchFamily="2" charset="-122"/>
                <a:cs typeface="Mangal" panose="02040503050203030202" pitchFamily="18" charset="0"/>
              </a:rPr>
              <a:t>Even adding the term </a:t>
            </a:r>
            <a:r>
              <a:rPr lang="en-US" sz="1500" i="1" kern="100">
                <a:effectLst/>
                <a:latin typeface="EB Garamond" panose="00000500000000000000" pitchFamily="2" charset="0"/>
                <a:ea typeface="SimSun" panose="02010600030101010101" pitchFamily="2" charset="-122"/>
                <a:cs typeface="Mangal" panose="02040503050203030202" pitchFamily="18" charset="0"/>
              </a:rPr>
              <a:t>PD</a:t>
            </a:r>
            <a:r>
              <a:rPr lang="en-US" sz="1500" kern="100">
                <a:effectLst/>
                <a:latin typeface="EB Garamond" panose="00000500000000000000" pitchFamily="2" charset="0"/>
                <a:ea typeface="SimSun" panose="02010600030101010101" pitchFamily="2" charset="-122"/>
                <a:cs typeface="Mangal" panose="02040503050203030202" pitchFamily="18" charset="0"/>
              </a:rPr>
              <a:t>, listing symptoms, and defining PD in all training manuals at the police academies, and adding the term and definition to sworn officer training, manuals, and Standard Operating Procedures would help change how officers react and proceed during encounters with PwP. </a:t>
            </a:r>
          </a:p>
          <a:p>
            <a:pPr marL="0" marR="0" indent="182880">
              <a:buNone/>
            </a:pPr>
            <a:r>
              <a:rPr lang="en-US" sz="1500" kern="100">
                <a:effectLst/>
                <a:latin typeface="EB Garamond" panose="00000500000000000000" pitchFamily="2" charset="0"/>
                <a:ea typeface="SimSun" panose="02010600030101010101" pitchFamily="2" charset="-122"/>
                <a:cs typeface="Mangal" panose="02040503050203030202" pitchFamily="18" charset="0"/>
              </a:rPr>
              <a:t>If needed, the passing of legislation in every state to incorporate information about PD into all police department training and manuals would immeasurably improve police-PwP relations. </a:t>
            </a:r>
          </a:p>
          <a:p>
            <a:pPr marL="0" marR="0" indent="182880">
              <a:buNone/>
            </a:pPr>
            <a:r>
              <a:rPr lang="en-US" sz="1500" kern="100">
                <a:effectLst/>
                <a:latin typeface="EB Garamond" panose="00000500000000000000" pitchFamily="2" charset="0"/>
                <a:ea typeface="SimSun" panose="02010600030101010101" pitchFamily="2" charset="-122"/>
                <a:cs typeface="Mangal" panose="02040503050203030202" pitchFamily="18" charset="0"/>
              </a:rPr>
              <a:t>The initiative needs to be nationwide.</a:t>
            </a:r>
          </a:p>
          <a:p>
            <a:endParaRPr lang="en-US" sz="1500"/>
          </a:p>
        </p:txBody>
      </p:sp>
    </p:spTree>
    <p:extLst>
      <p:ext uri="{BB962C8B-B14F-4D97-AF65-F5344CB8AC3E}">
        <p14:creationId xmlns:p14="http://schemas.microsoft.com/office/powerpoint/2010/main" val="204141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7EC91-A019-55EA-C3DD-63CE18763361}"/>
              </a:ext>
            </a:extLst>
          </p:cNvPr>
          <p:cNvSpPr>
            <a:spLocks noGrp="1"/>
          </p:cNvSpPr>
          <p:nvPr>
            <p:ph type="title"/>
          </p:nvPr>
        </p:nvSpPr>
        <p:spPr>
          <a:xfrm>
            <a:off x="6903948" y="496871"/>
            <a:ext cx="6775999" cy="1006180"/>
          </a:xfrm>
        </p:spPr>
        <p:txBody>
          <a:bodyPr>
            <a:normAutofit fontScale="90000"/>
          </a:bodyPr>
          <a:lstStyle/>
          <a:p>
            <a:r>
              <a:rPr lang="en-US" sz="2800" b="0" kern="100" dirty="0">
                <a:solidFill>
                  <a:schemeClr val="tx2"/>
                </a:solidFill>
                <a:effectLst/>
                <a:latin typeface="Roboto Light" panose="02000000000000000000" pitchFamily="2" charset="0"/>
                <a:ea typeface="Microsoft YaHei" panose="020B0503020204020204" pitchFamily="34" charset="-122"/>
              </a:rPr>
              <a:t>Chapter 3: The Signs and Symptoms of</a:t>
            </a:r>
            <a:br>
              <a:rPr lang="en-US" sz="2800" b="0" kern="100" dirty="0">
                <a:solidFill>
                  <a:schemeClr val="tx2"/>
                </a:solidFill>
                <a:effectLst/>
                <a:latin typeface="Roboto Light" panose="02000000000000000000" pitchFamily="2" charset="0"/>
                <a:ea typeface="Microsoft YaHei" panose="020B0503020204020204" pitchFamily="34" charset="-122"/>
              </a:rPr>
            </a:br>
            <a:r>
              <a:rPr lang="en-US" sz="2800" b="0" kern="100" dirty="0">
                <a:solidFill>
                  <a:schemeClr val="tx2"/>
                </a:solidFill>
                <a:effectLst/>
                <a:latin typeface="Roboto Light" panose="02000000000000000000" pitchFamily="2" charset="0"/>
                <a:ea typeface="Microsoft YaHei" panose="020B0503020204020204" pitchFamily="34" charset="-122"/>
              </a:rPr>
              <a:t>Parkinson’s Disease</a:t>
            </a:r>
            <a:br>
              <a:rPr lang="en-US" sz="2800" b="1" kern="100" dirty="0">
                <a:solidFill>
                  <a:schemeClr val="tx2"/>
                </a:solidFill>
                <a:effectLst/>
                <a:latin typeface="EB Garamond" panose="00000500000000000000" pitchFamily="2" charset="0"/>
                <a:ea typeface="Microsoft YaHei" panose="020B0503020204020204" pitchFamily="34" charset="-122"/>
              </a:rPr>
            </a:br>
            <a:endParaRPr lang="en-US" sz="2800" dirty="0">
              <a:solidFill>
                <a:schemeClr val="tx2"/>
              </a:solidFill>
            </a:endParaRPr>
          </a:p>
        </p:txBody>
      </p:sp>
      <p:sp>
        <p:nvSpPr>
          <p:cNvPr id="3" name="Content Placeholder 2">
            <a:extLst>
              <a:ext uri="{FF2B5EF4-FFF2-40B4-BE49-F238E27FC236}">
                <a16:creationId xmlns:a16="http://schemas.microsoft.com/office/drawing/2014/main" id="{BCDE7561-C5E0-FCAD-64CA-35D95418AE61}"/>
              </a:ext>
            </a:extLst>
          </p:cNvPr>
          <p:cNvSpPr>
            <a:spLocks noGrp="1"/>
          </p:cNvSpPr>
          <p:nvPr>
            <p:ph idx="1"/>
          </p:nvPr>
        </p:nvSpPr>
        <p:spPr>
          <a:xfrm>
            <a:off x="804672" y="518160"/>
            <a:ext cx="5565224" cy="5895952"/>
          </a:xfrm>
        </p:spPr>
        <p:txBody>
          <a:bodyPr anchor="ctr">
            <a:normAutofit fontScale="92500" lnSpcReduction="20000"/>
          </a:bodyPr>
          <a:lstStyle/>
          <a:p>
            <a:pPr marL="0" indent="0">
              <a:buNone/>
            </a:pPr>
            <a:endParaRPr lang="en-US" sz="1050" dirty="0">
              <a:solidFill>
                <a:schemeClr val="tx2"/>
              </a:solidFill>
              <a:effectLst/>
              <a:latin typeface="EB Garamond" panose="00000500000000000000" pitchFamily="2" charset="0"/>
              <a:ea typeface="SimSun" panose="02010600030101010101" pitchFamily="2" charset="-122"/>
              <a:cs typeface="Mangal" panose="02040503050203030202" pitchFamily="18" charset="0"/>
            </a:endParaRPr>
          </a:p>
          <a:p>
            <a:pPr marL="0" marR="0" indent="182880">
              <a:spcAft>
                <a:spcPts val="1440"/>
              </a:spcAft>
              <a:buNone/>
            </a:pPr>
            <a:r>
              <a:rPr lang="en-US" sz="1400"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Mayo Foundation for Medical Education and Research (2024) and NIH National Institute on Aging (2022).</a:t>
            </a:r>
          </a:p>
          <a:p>
            <a:pPr marL="182880" marR="0">
              <a:buNone/>
            </a:pPr>
            <a:r>
              <a:rPr lang="en-US" sz="1400" b="1"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Bradykinesia </a:t>
            </a:r>
            <a:r>
              <a:rPr lang="en-US" sz="1400"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(Greek “Brady” = slow, “</a:t>
            </a:r>
            <a:r>
              <a:rPr lang="en-US" sz="1400" kern="100" dirty="0" err="1">
                <a:solidFill>
                  <a:schemeClr val="tx2"/>
                </a:solidFill>
                <a:effectLst/>
                <a:latin typeface="EB Garamond" panose="00000500000000000000" pitchFamily="2" charset="0"/>
                <a:ea typeface="SimSun" panose="02010600030101010101" pitchFamily="2" charset="-122"/>
                <a:cs typeface="Mangal" panose="02040503050203030202" pitchFamily="18" charset="0"/>
              </a:rPr>
              <a:t>kinesia</a:t>
            </a:r>
            <a:r>
              <a:rPr lang="en-US" sz="1400"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 = movement): This is slowness of movement that is a hallmark of PD. Everyday tasks, like walking, getting up from a chair, or writing, become more difficult.</a:t>
            </a:r>
          </a:p>
          <a:p>
            <a:pPr marL="182880" marR="0">
              <a:buNone/>
            </a:pPr>
            <a:r>
              <a:rPr lang="en-US" sz="1400" b="1"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Changes in speech</a:t>
            </a:r>
            <a:r>
              <a:rPr lang="en-US" sz="1400"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 Speech becomes soft, slurred, or monotonous, and speech patterns change.</a:t>
            </a:r>
          </a:p>
          <a:p>
            <a:pPr marL="182880" marR="0">
              <a:buNone/>
            </a:pPr>
            <a:r>
              <a:rPr lang="en-US" sz="1400" b="1"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Changes in writing</a:t>
            </a:r>
            <a:r>
              <a:rPr lang="en-US" sz="1400"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 Handwriting may become smaller and more cramped, known as </a:t>
            </a:r>
            <a:r>
              <a:rPr lang="en-US" sz="1400" kern="100" dirty="0" err="1">
                <a:solidFill>
                  <a:schemeClr val="tx2"/>
                </a:solidFill>
                <a:effectLst/>
                <a:latin typeface="EB Garamond" panose="00000500000000000000" pitchFamily="2" charset="0"/>
                <a:ea typeface="SimSun" panose="02010600030101010101" pitchFamily="2" charset="-122"/>
                <a:cs typeface="Mangal" panose="02040503050203030202" pitchFamily="18" charset="0"/>
              </a:rPr>
              <a:t>micrographia</a:t>
            </a:r>
            <a:r>
              <a:rPr lang="en-US" sz="1400"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a:t>
            </a:r>
          </a:p>
          <a:p>
            <a:pPr marL="182880" marR="0">
              <a:buNone/>
            </a:pPr>
            <a:r>
              <a:rPr lang="en-US" sz="1400" b="1"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Difficulties in chewing and swallowing</a:t>
            </a:r>
            <a:r>
              <a:rPr lang="en-US" sz="1400"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a:t>
            </a:r>
          </a:p>
          <a:p>
            <a:pPr marL="182880" marR="0">
              <a:buNone/>
            </a:pPr>
            <a:r>
              <a:rPr lang="en-US" sz="1400" b="1"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Fatigue, difficulties sleeping.</a:t>
            </a:r>
            <a:endParaRPr lang="en-US" sz="1400"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endParaRPr>
          </a:p>
          <a:p>
            <a:pPr marL="182880" marR="0">
              <a:buNone/>
            </a:pPr>
            <a:r>
              <a:rPr lang="en-US" sz="1400" b="1"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Irritability, anger, violence</a:t>
            </a:r>
            <a:r>
              <a:rPr lang="en-US" sz="1400"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 Behavior changes such as these may occur in the later stages and often result from the frustrations of the illness and loss of functions.</a:t>
            </a:r>
          </a:p>
          <a:p>
            <a:pPr marL="182880" marR="0">
              <a:buNone/>
            </a:pPr>
            <a:r>
              <a:rPr lang="en-US" sz="1400" b="1"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Elimination problems</a:t>
            </a:r>
            <a:r>
              <a:rPr lang="en-US" sz="1400"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 Urinary problems, constipation.</a:t>
            </a:r>
          </a:p>
          <a:p>
            <a:pPr marL="182880" marR="0">
              <a:buNone/>
            </a:pPr>
            <a:r>
              <a:rPr lang="en-US" sz="1400" b="1"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Loss of automatic movements</a:t>
            </a:r>
            <a:r>
              <a:rPr lang="en-US" sz="1400"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 Loss can manifest in difficulty with unconscious movements, such as blinking, smiling, or swinging arms while walking.</a:t>
            </a:r>
          </a:p>
          <a:p>
            <a:pPr marL="182880" marR="0">
              <a:buNone/>
            </a:pPr>
            <a:r>
              <a:rPr lang="en-US" sz="1400" b="1"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Muscle rigidity</a:t>
            </a:r>
            <a:r>
              <a:rPr lang="en-US" sz="1400"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 Muscles become stiff or contracted for a long time. The stiffness or inflexibility of the muscles can cause pain and limit the range of motion.</a:t>
            </a:r>
          </a:p>
          <a:p>
            <a:pPr marL="182880" marR="0">
              <a:buNone/>
            </a:pPr>
            <a:r>
              <a:rPr lang="en-US" sz="1400" b="1"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Nonmotor and emotional symptoms</a:t>
            </a:r>
            <a:r>
              <a:rPr lang="en-US" sz="1400"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 These symptoms include depression, anxiety, sleep disturbances, cognitive changes.</a:t>
            </a:r>
          </a:p>
          <a:p>
            <a:pPr marL="182880" marR="0">
              <a:buNone/>
            </a:pPr>
            <a:r>
              <a:rPr lang="en-US" sz="1400" b="1"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Postural instability</a:t>
            </a:r>
            <a:r>
              <a:rPr lang="en-US" sz="1400"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 Impaired balance and coordination lead to difficulty maintaining an upright posture and an increased risk of falls.</a:t>
            </a:r>
          </a:p>
          <a:p>
            <a:pPr marL="0" marR="0" indent="0">
              <a:spcAft>
                <a:spcPts val="1440"/>
              </a:spcAft>
              <a:buNone/>
            </a:pPr>
            <a:r>
              <a:rPr lang="en-US" sz="1400" b="1"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Tremors </a:t>
            </a:r>
            <a:r>
              <a:rPr lang="en-US" sz="1400" kern="1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in head, jaw, hands, arms, legs. Typically, a resting tremor is a rhythmic shaking or quivering of a body part, often starting in the hands.</a:t>
            </a:r>
          </a:p>
          <a:p>
            <a:endParaRPr lang="en-US" sz="600" dirty="0">
              <a:solidFill>
                <a:schemeClr val="tx2"/>
              </a:solidFill>
            </a:endParaRPr>
          </a:p>
        </p:txBody>
      </p:sp>
      <p:grpSp>
        <p:nvGrpSpPr>
          <p:cNvPr id="29" name="Group 2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Brain in head">
            <a:extLst>
              <a:ext uri="{FF2B5EF4-FFF2-40B4-BE49-F238E27FC236}">
                <a16:creationId xmlns:a16="http://schemas.microsoft.com/office/drawing/2014/main" id="{BC3AA943-86A0-3449-5295-CD8EC88CBC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61381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1768-6DB6-EEE1-9645-47A61AF6AEDA}"/>
              </a:ext>
            </a:extLst>
          </p:cNvPr>
          <p:cNvSpPr>
            <a:spLocks noGrp="1"/>
          </p:cNvSpPr>
          <p:nvPr>
            <p:ph type="title"/>
          </p:nvPr>
        </p:nvSpPr>
        <p:spPr/>
        <p:txBody>
          <a:bodyPr/>
          <a:lstStyle/>
          <a:p>
            <a:pPr algn="ctr"/>
            <a:r>
              <a:rPr lang="en-US" sz="1800" b="1" kern="100" dirty="0">
                <a:effectLst/>
                <a:latin typeface="Roboto" panose="02000000000000000000" pitchFamily="2" charset="0"/>
                <a:ea typeface="Microsoft YaHei" panose="020B0503020204020204" pitchFamily="34" charset="-122"/>
              </a:rPr>
              <a:t>The Five Stages of PD</a:t>
            </a:r>
            <a:br>
              <a:rPr lang="en-US" sz="1800" b="1" kern="100" dirty="0">
                <a:effectLst/>
                <a:latin typeface="Roboto" panose="02000000000000000000" pitchFamily="2" charset="0"/>
                <a:ea typeface="Microsoft YaHei" panose="020B0503020204020204" pitchFamily="34" charset="-122"/>
              </a:rPr>
            </a:br>
            <a:endParaRPr lang="en-US" dirty="0"/>
          </a:p>
        </p:txBody>
      </p:sp>
      <p:graphicFrame>
        <p:nvGraphicFramePr>
          <p:cNvPr id="5" name="Content Placeholder 2">
            <a:extLst>
              <a:ext uri="{FF2B5EF4-FFF2-40B4-BE49-F238E27FC236}">
                <a16:creationId xmlns:a16="http://schemas.microsoft.com/office/drawing/2014/main" id="{337E1E88-1CFE-61E1-5E8F-765AA67959E6}"/>
              </a:ext>
            </a:extLst>
          </p:cNvPr>
          <p:cNvGraphicFramePr>
            <a:graphicFrameLocks noGrp="1"/>
          </p:cNvGraphicFramePr>
          <p:nvPr>
            <p:ph idx="1"/>
            <p:extLst>
              <p:ext uri="{D42A27DB-BD31-4B8C-83A1-F6EECF244321}">
                <p14:modId xmlns:p14="http://schemas.microsoft.com/office/powerpoint/2010/main" val="498118057"/>
              </p:ext>
            </p:extLst>
          </p:nvPr>
        </p:nvGraphicFramePr>
        <p:xfrm>
          <a:off x="838200" y="1081548"/>
          <a:ext cx="10515600" cy="5095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7542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oster with a chart of iceberg&#10;&#10;AI-generated content may be incorrect.">
            <a:extLst>
              <a:ext uri="{FF2B5EF4-FFF2-40B4-BE49-F238E27FC236}">
                <a16:creationId xmlns:a16="http://schemas.microsoft.com/office/drawing/2014/main" id="{1A8EA3AF-F366-6BDC-7BB6-32C540DAD0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7741" y="643466"/>
            <a:ext cx="4136517" cy="5571067"/>
          </a:xfrm>
          <a:prstGeom prst="rect">
            <a:avLst/>
          </a:prstGeom>
        </p:spPr>
      </p:pic>
    </p:spTree>
    <p:extLst>
      <p:ext uri="{BB962C8B-B14F-4D97-AF65-F5344CB8AC3E}">
        <p14:creationId xmlns:p14="http://schemas.microsoft.com/office/powerpoint/2010/main" val="198233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9F9DDAA-7BA7-B132-8782-2F1EBF39F056}"/>
              </a:ext>
            </a:extLst>
          </p:cNvPr>
          <p:cNvSpPr>
            <a:spLocks noGrp="1"/>
          </p:cNvSpPr>
          <p:nvPr>
            <p:ph type="title"/>
          </p:nvPr>
        </p:nvSpPr>
        <p:spPr>
          <a:xfrm>
            <a:off x="786385" y="841248"/>
            <a:ext cx="5129600" cy="5340097"/>
          </a:xfrm>
        </p:spPr>
        <p:txBody>
          <a:bodyPr anchor="ctr">
            <a:normAutofit/>
          </a:bodyPr>
          <a:lstStyle/>
          <a:p>
            <a:r>
              <a:rPr lang="en-US" sz="4800" b="1" kern="100">
                <a:solidFill>
                  <a:schemeClr val="bg1"/>
                </a:solidFill>
                <a:effectLst/>
                <a:latin typeface="Roboto" panose="02000000000000000000" pitchFamily="2" charset="0"/>
                <a:ea typeface="Microsoft YaHei" panose="020B0503020204020204" pitchFamily="34" charset="-122"/>
              </a:rPr>
              <a:t>Chapter 12</a:t>
            </a:r>
            <a:r>
              <a:rPr lang="en-US" sz="4800" b="1" kern="100">
                <a:solidFill>
                  <a:schemeClr val="bg1"/>
                </a:solidFill>
                <a:effectLst/>
                <a:latin typeface="EB Garamond" panose="00000500000000000000" pitchFamily="2" charset="0"/>
                <a:ea typeface="Microsoft YaHei" panose="020B0503020204020204" pitchFamily="34" charset="-122"/>
              </a:rPr>
              <a:t>.</a:t>
            </a:r>
            <a:br>
              <a:rPr lang="en-US" sz="4800" b="1" kern="100">
                <a:solidFill>
                  <a:schemeClr val="bg1"/>
                </a:solidFill>
                <a:effectLst/>
                <a:latin typeface="EB Garamond" panose="00000500000000000000" pitchFamily="2" charset="0"/>
                <a:ea typeface="Microsoft YaHei" panose="020B0503020204020204" pitchFamily="34" charset="-122"/>
              </a:rPr>
            </a:br>
            <a:r>
              <a:rPr lang="en-US" sz="4800" b="0" kern="100">
                <a:solidFill>
                  <a:schemeClr val="bg1"/>
                </a:solidFill>
                <a:effectLst/>
                <a:latin typeface="Roboto Light" panose="02000000000000000000" pitchFamily="2" charset="0"/>
                <a:ea typeface="Microsoft YaHei" panose="020B0503020204020204" pitchFamily="34" charset="-122"/>
              </a:rPr>
              <a:t>Where Is Police Training</a:t>
            </a:r>
            <a:br>
              <a:rPr lang="en-US" sz="4800" b="0" kern="100">
                <a:solidFill>
                  <a:schemeClr val="bg1"/>
                </a:solidFill>
                <a:effectLst/>
                <a:latin typeface="Roboto Light" panose="02000000000000000000" pitchFamily="2" charset="0"/>
                <a:ea typeface="Microsoft YaHei" panose="020B0503020204020204" pitchFamily="34" charset="-122"/>
              </a:rPr>
            </a:br>
            <a:r>
              <a:rPr lang="en-US" sz="4800" b="0" kern="100">
                <a:solidFill>
                  <a:schemeClr val="bg1"/>
                </a:solidFill>
                <a:effectLst/>
                <a:latin typeface="Roboto Light" panose="02000000000000000000" pitchFamily="2" charset="0"/>
                <a:ea typeface="Microsoft YaHei" panose="020B0503020204020204" pitchFamily="34" charset="-122"/>
              </a:rPr>
              <a:t>for Parkinson’s?</a:t>
            </a:r>
            <a:br>
              <a:rPr lang="en-US" sz="4800" b="1" kern="100">
                <a:solidFill>
                  <a:schemeClr val="bg1"/>
                </a:solidFill>
                <a:effectLst/>
                <a:latin typeface="EB Garamond" panose="00000500000000000000" pitchFamily="2" charset="0"/>
                <a:ea typeface="Microsoft YaHei" panose="020B0503020204020204" pitchFamily="34" charset="-122"/>
              </a:rPr>
            </a:br>
            <a:endParaRPr lang="en-US" sz="4800">
              <a:solidFill>
                <a:schemeClr val="bg1"/>
              </a:solidFill>
            </a:endParaRPr>
          </a:p>
        </p:txBody>
      </p:sp>
      <p:sp>
        <p:nvSpPr>
          <p:cNvPr id="3" name="Content Placeholder 2">
            <a:extLst>
              <a:ext uri="{FF2B5EF4-FFF2-40B4-BE49-F238E27FC236}">
                <a16:creationId xmlns:a16="http://schemas.microsoft.com/office/drawing/2014/main" id="{2033F628-18CC-9D21-B1AF-1ACD96735449}"/>
              </a:ext>
            </a:extLst>
          </p:cNvPr>
          <p:cNvSpPr>
            <a:spLocks noGrp="1"/>
          </p:cNvSpPr>
          <p:nvPr>
            <p:ph idx="1"/>
          </p:nvPr>
        </p:nvSpPr>
        <p:spPr>
          <a:xfrm>
            <a:off x="6464410" y="841247"/>
            <a:ext cx="4484536" cy="5340097"/>
          </a:xfrm>
        </p:spPr>
        <p:txBody>
          <a:bodyPr anchor="ctr">
            <a:normAutofit/>
          </a:bodyPr>
          <a:lstStyle/>
          <a:p>
            <a:r>
              <a:rPr lang="en-US" sz="1800" dirty="0">
                <a:solidFill>
                  <a:schemeClr val="tx2"/>
                </a:solidFill>
                <a:effectLst/>
                <a:latin typeface="EB Garamond" panose="00000500000000000000" pitchFamily="2" charset="0"/>
                <a:ea typeface="SimSun" panose="02010600030101010101" pitchFamily="2" charset="-122"/>
                <a:cs typeface="Mangal" panose="02040503050203030202" pitchFamily="18" charset="0"/>
              </a:rPr>
              <a:t>As part of the research for this book, I contacted police academies in all 50 states throughout the United States: Alabama, California, Colorado, Georgia, Louisiana, Maine, Maryland, Massachusetts, Michigan, Mississippi, Missouri, Nebraska, Nevada, New Hampshire, New Jersey, New York City, North Carolina, Oregon, Pennsylvania, South Dakota, Texas, Utah, Virginia, and Washington. </a:t>
            </a:r>
            <a:endParaRPr lang="en-US" sz="1800" dirty="0">
              <a:solidFill>
                <a:schemeClr val="tx2"/>
              </a:solidFill>
            </a:endParaRPr>
          </a:p>
        </p:txBody>
      </p:sp>
    </p:spTree>
    <p:extLst>
      <p:ext uri="{BB962C8B-B14F-4D97-AF65-F5344CB8AC3E}">
        <p14:creationId xmlns:p14="http://schemas.microsoft.com/office/powerpoint/2010/main" val="1850586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4E7F15E-0A61-BE78-9CA1-490BD9D46253}"/>
              </a:ext>
            </a:extLst>
          </p:cNvPr>
          <p:cNvSpPr>
            <a:spLocks noGrp="1"/>
          </p:cNvSpPr>
          <p:nvPr>
            <p:ph type="title"/>
          </p:nvPr>
        </p:nvSpPr>
        <p:spPr>
          <a:xfrm>
            <a:off x="1188069" y="381935"/>
            <a:ext cx="4008583" cy="5974414"/>
          </a:xfrm>
        </p:spPr>
        <p:txBody>
          <a:bodyPr anchor="ctr">
            <a:normAutofit/>
          </a:bodyPr>
          <a:lstStyle/>
          <a:p>
            <a:r>
              <a:rPr lang="en-US" sz="5000" dirty="0">
                <a:solidFill>
                  <a:srgbClr val="FFFFFF"/>
                </a:solidFill>
              </a:rPr>
              <a:t>Federal, State and Local: Departments, Agencies &amp; more..</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7" name="Content Placeholder 2">
            <a:extLst>
              <a:ext uri="{FF2B5EF4-FFF2-40B4-BE49-F238E27FC236}">
                <a16:creationId xmlns:a16="http://schemas.microsoft.com/office/drawing/2014/main" id="{2D44C7BE-6A1A-C829-7E0F-1B5F3FFF9E5E}"/>
              </a:ext>
            </a:extLst>
          </p:cNvPr>
          <p:cNvSpPr>
            <a:spLocks noGrp="1"/>
          </p:cNvSpPr>
          <p:nvPr>
            <p:ph idx="1"/>
          </p:nvPr>
        </p:nvSpPr>
        <p:spPr>
          <a:xfrm>
            <a:off x="6297233" y="518400"/>
            <a:ext cx="4771607" cy="5837949"/>
          </a:xfrm>
        </p:spPr>
        <p:txBody>
          <a:bodyPr anchor="ctr">
            <a:normAutofit/>
          </a:bodyPr>
          <a:lstStyle/>
          <a:p>
            <a:pPr marL="0" marR="0" indent="182880">
              <a:buNone/>
            </a:pPr>
            <a:r>
              <a:rPr lang="en-US" sz="1400" kern="100">
                <a:solidFill>
                  <a:schemeClr val="tx1">
                    <a:alpha val="80000"/>
                  </a:schemeClr>
                </a:solidFill>
                <a:effectLst/>
                <a:latin typeface="EB Garamond" panose="00000500000000000000" pitchFamily="2" charset="0"/>
                <a:ea typeface="SimSun" panose="02010600030101010101" pitchFamily="2" charset="-122"/>
                <a:cs typeface="Mangal" panose="02040503050203030202" pitchFamily="18" charset="0"/>
              </a:rPr>
              <a:t>In Miami, Florida, as mentioned, in the basic recruit manual Parkinson’s disease is not mentioned at all. The section on the elderly includes only dementia and Alzheimer’s disease.</a:t>
            </a:r>
          </a:p>
          <a:p>
            <a:pPr marL="0" marR="0" indent="182880">
              <a:buNone/>
            </a:pPr>
            <a:r>
              <a:rPr lang="en-US" sz="1400" kern="100">
                <a:solidFill>
                  <a:schemeClr val="tx1">
                    <a:alpha val="80000"/>
                  </a:schemeClr>
                </a:solidFill>
                <a:effectLst/>
                <a:latin typeface="EB Garamond" panose="00000500000000000000" pitchFamily="2" charset="0"/>
                <a:ea typeface="SimSun" panose="02010600030101010101" pitchFamily="2" charset="-122"/>
                <a:cs typeface="Mangal" panose="02040503050203030202" pitchFamily="18" charset="0"/>
              </a:rPr>
              <a:t>According to the Colorado Peace Officer Standards and Training (POST, 2024), courses include interacting with people with disabilities but there is no specific training for Parkinson’s disease. I was informed by a training officer that “Colorado Police Officer Standards and Training only regulates the academy curriculum and minimum required hours for active officers. So individual agencies could be doing training above and beyond what we require” (personal communication, May 7, 2024).</a:t>
            </a:r>
          </a:p>
          <a:p>
            <a:pPr marL="0" marR="0" indent="182880">
              <a:buNone/>
            </a:pPr>
            <a:r>
              <a:rPr lang="en-US" sz="1400" kern="100">
                <a:solidFill>
                  <a:schemeClr val="tx1">
                    <a:alpha val="80000"/>
                  </a:schemeClr>
                </a:solidFill>
                <a:effectLst/>
                <a:latin typeface="EB Garamond" panose="00000500000000000000" pitchFamily="2" charset="0"/>
                <a:ea typeface="SimSun" panose="02010600030101010101" pitchFamily="2" charset="-122"/>
                <a:cs typeface="Mangal" panose="02040503050203030202" pitchFamily="18" charset="0"/>
              </a:rPr>
              <a:t>A representative of the Michigan Public Information Officer Section-Law Enforcement, Communication and Outreach Division responded, “Our training is more generalized to take into consideration the possibility of health and mental factors when speaking with members of the community or responding to incidents. This would include many things like autism, mental health, diabetes, and Parkinson’s” but the literature does not specifically state Parkinson’s disease (personal communication, May 11, 2024).</a:t>
            </a:r>
          </a:p>
          <a:p>
            <a:pPr marL="0" marR="0" indent="182880"/>
            <a:r>
              <a:rPr lang="en-US" sz="1400" kern="100">
                <a:solidFill>
                  <a:schemeClr val="tx1">
                    <a:alpha val="80000"/>
                  </a:schemeClr>
                </a:solidFill>
                <a:effectLst/>
                <a:latin typeface="EB Garamond" panose="00000500000000000000" pitchFamily="2" charset="0"/>
                <a:ea typeface="SimSun" panose="02010600030101010101" pitchFamily="2" charset="-122"/>
                <a:cs typeface="Mangal" panose="02040503050203030202" pitchFamily="18" charset="0"/>
              </a:rPr>
              <a:t>The St. Louis, Missouri, Metropolitan Police Department (2024) covers a wide array of services and resources as well as requiring individuals to pass the state official police academy. An officer provided this response: “As far as in-service training for officers, our Critical Incident Training does cover related content but not specifically Parkinsons disease to my knowledge”</a:t>
            </a:r>
          </a:p>
          <a:p>
            <a:endParaRPr lang="en-US" sz="140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865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15DEE45-B154-99C4-3336-8F1DEB358540}"/>
              </a:ext>
            </a:extLst>
          </p:cNvPr>
          <p:cNvSpPr>
            <a:spLocks noGrp="1"/>
          </p:cNvSpPr>
          <p:nvPr>
            <p:ph type="title"/>
          </p:nvPr>
        </p:nvSpPr>
        <p:spPr>
          <a:xfrm>
            <a:off x="1014984" y="891712"/>
            <a:ext cx="5309616" cy="5160789"/>
          </a:xfrm>
        </p:spPr>
        <p:txBody>
          <a:bodyPr anchor="ctr">
            <a:normAutofit/>
          </a:bodyPr>
          <a:lstStyle/>
          <a:p>
            <a:r>
              <a:rPr lang="en-US" sz="4800" dirty="0">
                <a:solidFill>
                  <a:schemeClr val="bg1"/>
                </a:solidFill>
              </a:rPr>
              <a:t>And the Research shows… </a:t>
            </a:r>
          </a:p>
        </p:txBody>
      </p:sp>
      <p:sp>
        <p:nvSpPr>
          <p:cNvPr id="3" name="Content Placeholder 2">
            <a:extLst>
              <a:ext uri="{FF2B5EF4-FFF2-40B4-BE49-F238E27FC236}">
                <a16:creationId xmlns:a16="http://schemas.microsoft.com/office/drawing/2014/main" id="{800B7749-EF39-6682-225A-11BA7A0D8F30}"/>
              </a:ext>
            </a:extLst>
          </p:cNvPr>
          <p:cNvSpPr>
            <a:spLocks noGrp="1"/>
          </p:cNvSpPr>
          <p:nvPr>
            <p:ph idx="1"/>
          </p:nvPr>
        </p:nvSpPr>
        <p:spPr>
          <a:xfrm>
            <a:off x="6412302" y="891713"/>
            <a:ext cx="4584882" cy="5160790"/>
          </a:xfrm>
        </p:spPr>
        <p:txBody>
          <a:bodyPr anchor="ctr">
            <a:normAutofit/>
          </a:bodyPr>
          <a:lstStyle/>
          <a:p>
            <a:pPr marL="0" marR="0" indent="182880">
              <a:buNone/>
            </a:pPr>
            <a:r>
              <a:rPr lang="en-US" sz="1500" kern="100">
                <a:solidFill>
                  <a:schemeClr val="bg1"/>
                </a:solidFill>
                <a:effectLst/>
                <a:latin typeface="EB Garamond" panose="00000500000000000000" pitchFamily="2" charset="0"/>
                <a:ea typeface="SimSun" panose="02010600030101010101" pitchFamily="2" charset="-122"/>
                <a:cs typeface="Mangal" panose="02040503050203030202" pitchFamily="18" charset="0"/>
              </a:rPr>
              <a:t>The Associate Dean of Salt Lake Community College, Utah, Institute of Public Safety and Criminal Justice, Cecile Delozier, admitted that “lesson objectives in our training manual and Parkinson’s is not specifically covered. There are other mental and neurological disorders/diseases but not Parkinson’s” (personal communication, May 11, 2024).</a:t>
            </a:r>
          </a:p>
          <a:p>
            <a:pPr marL="0" marR="0" indent="182880">
              <a:buNone/>
            </a:pPr>
            <a:r>
              <a:rPr lang="en-US" sz="1500" kern="100">
                <a:solidFill>
                  <a:schemeClr val="bg1"/>
                </a:solidFill>
                <a:effectLst/>
                <a:latin typeface="EB Garamond" panose="00000500000000000000" pitchFamily="2" charset="0"/>
                <a:ea typeface="SimSun" panose="02010600030101010101" pitchFamily="2" charset="-122"/>
                <a:cs typeface="Mangal" panose="02040503050203030202" pitchFamily="18" charset="0"/>
              </a:rPr>
              <a:t>Dean Delozier further stated that she has not been impacted directly by Parkinson’s and is not aware as to how it impacts people’s actions or how it presents in stressful situations. Nevertheless, she was extremely helpful and agreed that this research is important to bring awareness to trainees and more widely into the policing field.</a:t>
            </a:r>
          </a:p>
          <a:p>
            <a:pPr marL="0" marR="0" indent="182880"/>
            <a:r>
              <a:rPr lang="en-US" sz="1500" kern="100">
                <a:solidFill>
                  <a:schemeClr val="bg1"/>
                </a:solidFill>
                <a:effectLst/>
                <a:latin typeface="EB Garamond" panose="00000500000000000000" pitchFamily="2" charset="0"/>
                <a:ea typeface="SimSun" panose="02010600030101010101" pitchFamily="2" charset="-122"/>
                <a:cs typeface="Mangal" panose="02040503050203030202" pitchFamily="18" charset="0"/>
              </a:rPr>
              <a:t>The Northern Virginia Criminal Justice Academy (2024) in Ashburn combines agencies, including police and sheriff offices, as well as training for officers which focus on potential candidates’ certifications for sworn police and for those currently sworn to maintain their certification. This academy provides Crisis Intervention Training for mental health issues, such as autism. However, I could find no material for specific training for Parkinson’s disease or PwP.</a:t>
            </a:r>
          </a:p>
          <a:p>
            <a:endParaRPr lang="en-US" sz="1500">
              <a:solidFill>
                <a:schemeClr val="bg1"/>
              </a:solidFill>
            </a:endParaRPr>
          </a:p>
        </p:txBody>
      </p:sp>
    </p:spTree>
    <p:extLst>
      <p:ext uri="{BB962C8B-B14F-4D97-AF65-F5344CB8AC3E}">
        <p14:creationId xmlns:p14="http://schemas.microsoft.com/office/powerpoint/2010/main" val="1698488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48415-C85D-FD80-8429-B11F8BAC192B}"/>
              </a:ext>
            </a:extLst>
          </p:cNvPr>
          <p:cNvSpPr>
            <a:spLocks noGrp="1"/>
          </p:cNvSpPr>
          <p:nvPr>
            <p:ph type="title"/>
          </p:nvPr>
        </p:nvSpPr>
        <p:spPr>
          <a:xfrm>
            <a:off x="645065" y="1463040"/>
            <a:ext cx="3796306" cy="2690949"/>
          </a:xfrm>
        </p:spPr>
        <p:txBody>
          <a:bodyPr anchor="t">
            <a:normAutofit/>
          </a:bodyPr>
          <a:lstStyle/>
          <a:p>
            <a:r>
              <a:rPr lang="en-US" b="1" kern="100" dirty="0">
                <a:effectLst/>
                <a:latin typeface="Roboto" panose="02000000000000000000" pitchFamily="2" charset="0"/>
                <a:ea typeface="Microsoft YaHei" panose="020B0503020204020204" pitchFamily="34" charset="-122"/>
              </a:rPr>
              <a:t>Chapter 13</a:t>
            </a:r>
            <a:r>
              <a:rPr lang="en-US" b="1" kern="100" dirty="0">
                <a:effectLst/>
                <a:latin typeface="EB Garamond" panose="00000500000000000000" pitchFamily="2" charset="0"/>
                <a:ea typeface="Microsoft YaHei" panose="020B0503020204020204" pitchFamily="34" charset="-122"/>
              </a:rPr>
              <a:t>.</a:t>
            </a:r>
            <a:br>
              <a:rPr lang="en-US" b="1" kern="100" dirty="0">
                <a:effectLst/>
                <a:latin typeface="EB Garamond" panose="00000500000000000000" pitchFamily="2" charset="0"/>
                <a:ea typeface="Microsoft YaHei" panose="020B0503020204020204" pitchFamily="34" charset="-122"/>
              </a:rPr>
            </a:br>
            <a:r>
              <a:rPr lang="en-US" b="0" kern="100" dirty="0">
                <a:effectLst/>
                <a:latin typeface="Roboto Light" panose="02000000000000000000" pitchFamily="2" charset="0"/>
                <a:ea typeface="Microsoft YaHei" panose="020B0503020204020204" pitchFamily="34" charset="-122"/>
              </a:rPr>
              <a:t>Avoiding Tragedy</a:t>
            </a:r>
            <a:br>
              <a:rPr lang="en-US" b="1" kern="100" dirty="0">
                <a:effectLst/>
                <a:latin typeface="EB Garamond" panose="00000500000000000000" pitchFamily="2" charset="0"/>
                <a:ea typeface="Microsoft YaHei" panose="020B0503020204020204" pitchFamily="34" charset="-122"/>
              </a:rPr>
            </a:br>
            <a:r>
              <a:rPr lang="en-US" b="1" kern="100" dirty="0">
                <a:effectLst/>
                <a:latin typeface="EB Garamond" panose="00000500000000000000" pitchFamily="2" charset="0"/>
                <a:ea typeface="Microsoft YaHei" panose="020B0503020204020204" pitchFamily="34" charset="-122"/>
              </a:rPr>
              <a:t>Scenario… </a:t>
            </a:r>
            <a:endParaRPr lang="en-US" dirty="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F8D378-1EA9-B0C8-8EE0-1C71842F964A}"/>
              </a:ext>
            </a:extLst>
          </p:cNvPr>
          <p:cNvSpPr>
            <a:spLocks noGrp="1"/>
          </p:cNvSpPr>
          <p:nvPr>
            <p:ph idx="1"/>
          </p:nvPr>
        </p:nvSpPr>
        <p:spPr>
          <a:xfrm>
            <a:off x="5656218" y="1463039"/>
            <a:ext cx="5542387" cy="4300447"/>
          </a:xfrm>
        </p:spPr>
        <p:txBody>
          <a:bodyPr anchor="t">
            <a:normAutofit/>
          </a:bodyPr>
          <a:lstStyle/>
          <a:p>
            <a:pPr marL="0" marR="0" indent="182880">
              <a:buNone/>
            </a:pPr>
            <a:r>
              <a:rPr lang="en-US" sz="1200" kern="100">
                <a:effectLst/>
                <a:latin typeface="EB Garamond" panose="00000500000000000000" pitchFamily="2" charset="0"/>
                <a:ea typeface="SimSun" panose="02010600030101010101" pitchFamily="2" charset="-122"/>
                <a:cs typeface="Mangal" panose="02040503050203030202" pitchFamily="18" charset="0"/>
              </a:rPr>
              <a:t>Imagine it is about 3:00 a.m. A man is driving home from a late-night visit with family. His driving is a little erratic, and he is weaving in and out of a lane. Two policemen are waiting in a patrol car at a light when they see the driver and, noticing the weaving and as justified under the law, proceed to initiate a traffic stop. The patrol car drives behind the civilian’s car with lights flashing and sirens blaring.</a:t>
            </a:r>
          </a:p>
          <a:p>
            <a:pPr marL="0" marR="0" indent="182880">
              <a:buNone/>
            </a:pPr>
            <a:r>
              <a:rPr lang="en-US" sz="1200" kern="100">
                <a:effectLst/>
                <a:latin typeface="EB Garamond" panose="00000500000000000000" pitchFamily="2" charset="0"/>
                <a:ea typeface="SimSun" panose="02010600030101010101" pitchFamily="2" charset="-122"/>
                <a:cs typeface="Mangal" panose="02040503050203030202" pitchFamily="18" charset="0"/>
              </a:rPr>
              <a:t>As the driver pulls over, one officer approaches and shines his light through the window, standard procedure for the safety of both officers and the driver. The driver is showing uncontrollable movement with his arms. The officer, having relied on training, thought it could be a DUI or even worse, a crime being committed by the driver, such as driving under the influence of alcohol or a narcotic. The officer must take precautions for his safety and says in a commanding voice, “Keep your hands on the steering wheel.” But the driver cannot comply and his arms flail about.</a:t>
            </a:r>
          </a:p>
          <a:p>
            <a:pPr marL="0" marR="0" indent="182880">
              <a:buNone/>
            </a:pPr>
            <a:r>
              <a:rPr lang="en-US" sz="1200" kern="100">
                <a:effectLst/>
                <a:latin typeface="EB Garamond" panose="00000500000000000000" pitchFamily="2" charset="0"/>
                <a:ea typeface="SimSun" panose="02010600030101010101" pitchFamily="2" charset="-122"/>
                <a:cs typeface="Mangal" panose="02040503050203030202" pitchFamily="18" charset="0"/>
              </a:rPr>
              <a:t>Suddenly, a backup patrol car arrives with another officer (the first officer called for backup). The secondary officer cautiously approaches the passenger window, his gun drawn.</a:t>
            </a:r>
          </a:p>
          <a:p>
            <a:pPr marL="0" marR="0" indent="182880"/>
            <a:r>
              <a:rPr lang="en-US" sz="1200" kern="100">
                <a:effectLst/>
                <a:latin typeface="EB Garamond" panose="00000500000000000000" pitchFamily="2" charset="0"/>
                <a:ea typeface="SimSun" panose="02010600030101010101" pitchFamily="2" charset="-122"/>
                <a:cs typeface="Mangal" panose="02040503050203030202" pitchFamily="18" charset="0"/>
              </a:rPr>
              <a:t>The driver tries to explain, but the officers remain convinced that a crime has just taken place or is about to. We can be sure the driver, whose uncontrollable arm movements are a result of his Parkinson’s, is confused, anxious, and afraid and can hardly speak………….</a:t>
            </a:r>
          </a:p>
          <a:p>
            <a:pPr marL="0" indent="0">
              <a:buNone/>
            </a:pPr>
            <a:endParaRPr lang="en-US" sz="1200"/>
          </a:p>
        </p:txBody>
      </p:sp>
    </p:spTree>
    <p:extLst>
      <p:ext uri="{BB962C8B-B14F-4D97-AF65-F5344CB8AC3E}">
        <p14:creationId xmlns:p14="http://schemas.microsoft.com/office/powerpoint/2010/main" val="67646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EFA84-ABCD-58F2-6CC8-30A139B5CE72}"/>
              </a:ext>
            </a:extLst>
          </p:cNvPr>
          <p:cNvSpPr>
            <a:spLocks noGrp="1"/>
          </p:cNvSpPr>
          <p:nvPr>
            <p:ph type="title"/>
          </p:nvPr>
        </p:nvSpPr>
        <p:spPr>
          <a:xfrm>
            <a:off x="761800" y="762001"/>
            <a:ext cx="5334197" cy="1708242"/>
          </a:xfrm>
        </p:spPr>
        <p:txBody>
          <a:bodyPr anchor="ctr">
            <a:normAutofit fontScale="90000"/>
          </a:bodyPr>
          <a:lstStyle/>
          <a:p>
            <a:r>
              <a:rPr lang="en-US" sz="2400" kern="100" dirty="0">
                <a:effectLst/>
                <a:latin typeface="EB Garamond" panose="00000500000000000000" pitchFamily="2" charset="0"/>
                <a:ea typeface="SimSun" panose="02010600030101010101" pitchFamily="2" charset="-122"/>
                <a:cs typeface="Mangal" panose="02040503050203030202" pitchFamily="18" charset="0"/>
              </a:rPr>
              <a:t>-Richard Dewey, Department Chair, Criminal Justice, Indian River State College. Former MSgt-Chief Investigator, USMC; Detective- Port St Lucie Police Department.</a:t>
            </a:r>
            <a:br>
              <a:rPr lang="en-US" sz="2400" kern="100" dirty="0">
                <a:effectLst/>
                <a:latin typeface="EB Garamond" panose="00000500000000000000" pitchFamily="2" charset="0"/>
                <a:ea typeface="SimSun" panose="02010600030101010101" pitchFamily="2" charset="-122"/>
                <a:cs typeface="Mangal" panose="02040503050203030202" pitchFamily="18" charset="0"/>
              </a:rPr>
            </a:br>
            <a:br>
              <a:rPr lang="en-US" sz="2200" kern="100" dirty="0">
                <a:effectLst/>
                <a:latin typeface="EB Garamond" panose="00000500000000000000" pitchFamily="2" charset="0"/>
                <a:ea typeface="SimSun" panose="02010600030101010101" pitchFamily="2" charset="-122"/>
                <a:cs typeface="Mangal" panose="02040503050203030202" pitchFamily="18" charset="0"/>
              </a:rPr>
            </a:br>
            <a:endParaRPr lang="en-US" sz="2200" dirty="0"/>
          </a:p>
        </p:txBody>
      </p:sp>
      <p:sp>
        <p:nvSpPr>
          <p:cNvPr id="3" name="Content Placeholder 2">
            <a:extLst>
              <a:ext uri="{FF2B5EF4-FFF2-40B4-BE49-F238E27FC236}">
                <a16:creationId xmlns:a16="http://schemas.microsoft.com/office/drawing/2014/main" id="{CD26C69F-E4FA-7D8F-62AC-4300EDEFF0D7}"/>
              </a:ext>
            </a:extLst>
          </p:cNvPr>
          <p:cNvSpPr>
            <a:spLocks noGrp="1"/>
          </p:cNvSpPr>
          <p:nvPr>
            <p:ph idx="1"/>
          </p:nvPr>
        </p:nvSpPr>
        <p:spPr>
          <a:xfrm>
            <a:off x="761800" y="2470244"/>
            <a:ext cx="5334197" cy="3769835"/>
          </a:xfrm>
        </p:spPr>
        <p:txBody>
          <a:bodyPr anchor="ctr">
            <a:normAutofit lnSpcReduction="10000"/>
          </a:bodyPr>
          <a:lstStyle/>
          <a:p>
            <a:pPr marL="0" marR="0" algn="just">
              <a:lnSpc>
                <a:spcPct val="130000"/>
              </a:lnSpc>
              <a:spcAft>
                <a:spcPts val="1440"/>
              </a:spcAft>
              <a:buNone/>
            </a:pPr>
            <a:r>
              <a:rPr lang="en-US" sz="1800" i="1" kern="100" dirty="0">
                <a:effectLst/>
                <a:latin typeface="EB Garamond" panose="00000500000000000000" pitchFamily="2" charset="0"/>
                <a:ea typeface="SimSun" panose="02010600030101010101" pitchFamily="2" charset="-122"/>
                <a:cs typeface="Mangal" panose="02040503050203030202" pitchFamily="18" charset="0"/>
              </a:rPr>
              <a:t>Dr. Ackerman’s focus on equipping law enforcement professionals with the knowledge and skills to approach encounters with </a:t>
            </a:r>
            <a:r>
              <a:rPr lang="en-US" sz="1800" i="1" kern="100" dirty="0" err="1">
                <a:effectLst/>
                <a:latin typeface="EB Garamond" panose="00000500000000000000" pitchFamily="2" charset="0"/>
                <a:ea typeface="SimSun" panose="02010600030101010101" pitchFamily="2" charset="-122"/>
                <a:cs typeface="Mangal" panose="02040503050203030202" pitchFamily="18" charset="0"/>
              </a:rPr>
              <a:t>PwP</a:t>
            </a:r>
            <a:r>
              <a:rPr lang="en-US" sz="1800" i="1" kern="100" dirty="0">
                <a:effectLst/>
                <a:latin typeface="EB Garamond" panose="00000500000000000000" pitchFamily="2" charset="0"/>
                <a:ea typeface="SimSun" panose="02010600030101010101" pitchFamily="2" charset="-122"/>
                <a:cs typeface="Mangal" panose="02040503050203030202" pitchFamily="18" charset="0"/>
              </a:rPr>
              <a:t> thoughtfully and effectively is not only timely but essential. This work has the potential to shape how academies train recruits, influence ongoing officer education, and reduce anxiety for individuals with PD during police interactions. I highly recommend this book to academics, police organizations, and policymakers committed to fostering greater understanding and more effective community engagement in law enforcement.</a:t>
            </a:r>
            <a:endParaRPr lang="en-US" sz="1800" kern="100" dirty="0">
              <a:effectLst/>
              <a:latin typeface="EB Garamond" panose="00000500000000000000" pitchFamily="2" charset="0"/>
              <a:ea typeface="SimSun" panose="02010600030101010101" pitchFamily="2" charset="-122"/>
              <a:cs typeface="Mangal" panose="02040503050203030202" pitchFamily="18" charset="0"/>
            </a:endParaRPr>
          </a:p>
          <a:p>
            <a:endParaRPr lang="en-US" sz="2000" dirty="0"/>
          </a:p>
        </p:txBody>
      </p:sp>
      <p:pic>
        <p:nvPicPr>
          <p:cNvPr id="5" name="Picture 4" descr="Closeup of hands holding an open book">
            <a:extLst>
              <a:ext uri="{FF2B5EF4-FFF2-40B4-BE49-F238E27FC236}">
                <a16:creationId xmlns:a16="http://schemas.microsoft.com/office/drawing/2014/main" id="{86D28A42-7AF8-0917-BCEE-35A273C2BCAA}"/>
              </a:ext>
            </a:extLst>
          </p:cNvPr>
          <p:cNvPicPr>
            <a:picLocks noChangeAspect="1"/>
          </p:cNvPicPr>
          <p:nvPr/>
        </p:nvPicPr>
        <p:blipFill>
          <a:blip r:embed="rId2"/>
          <a:srcRect l="22392" r="2577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729675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49561-FF7E-4EF9-C9D4-625120DE121F}"/>
              </a:ext>
            </a:extLst>
          </p:cNvPr>
          <p:cNvSpPr>
            <a:spLocks noGrp="1"/>
          </p:cNvSpPr>
          <p:nvPr>
            <p:ph type="title"/>
          </p:nvPr>
        </p:nvSpPr>
        <p:spPr>
          <a:xfrm>
            <a:off x="1245072" y="1289765"/>
            <a:ext cx="3651101" cy="4270963"/>
          </a:xfrm>
        </p:spPr>
        <p:txBody>
          <a:bodyPr anchor="ctr">
            <a:normAutofit/>
          </a:bodyPr>
          <a:lstStyle/>
          <a:p>
            <a:pPr algn="ctr"/>
            <a:r>
              <a:rPr lang="en-US" sz="3500" b="1" kern="100">
                <a:solidFill>
                  <a:srgbClr val="FFFFFF"/>
                </a:solidFill>
                <a:effectLst/>
                <a:latin typeface="Roboto" panose="02000000000000000000" pitchFamily="2" charset="0"/>
                <a:ea typeface="Microsoft YaHei" panose="020B0503020204020204" pitchFamily="34" charset="-122"/>
              </a:rPr>
              <a:t>Chapter 15</a:t>
            </a:r>
            <a:r>
              <a:rPr lang="en-US" sz="3500" b="1" kern="100">
                <a:solidFill>
                  <a:srgbClr val="FFFFFF"/>
                </a:solidFill>
                <a:effectLst/>
                <a:latin typeface="EB Garamond" panose="00000500000000000000" pitchFamily="2" charset="0"/>
                <a:ea typeface="Microsoft YaHei" panose="020B0503020204020204" pitchFamily="34" charset="-122"/>
              </a:rPr>
              <a:t>.</a:t>
            </a:r>
            <a:br>
              <a:rPr lang="en-US" sz="3500" b="1" kern="100">
                <a:solidFill>
                  <a:srgbClr val="FFFFFF"/>
                </a:solidFill>
                <a:effectLst/>
                <a:latin typeface="EB Garamond" panose="00000500000000000000" pitchFamily="2" charset="0"/>
                <a:ea typeface="Microsoft YaHei" panose="020B0503020204020204" pitchFamily="34" charset="-122"/>
              </a:rPr>
            </a:br>
            <a:r>
              <a:rPr lang="en-US" sz="3500" b="0" kern="100">
                <a:solidFill>
                  <a:srgbClr val="FFFFFF"/>
                </a:solidFill>
                <a:effectLst/>
                <a:latin typeface="Roboto Light" panose="02000000000000000000" pitchFamily="2" charset="0"/>
                <a:ea typeface="Microsoft YaHei" panose="020B0503020204020204" pitchFamily="34" charset="-122"/>
              </a:rPr>
              <a:t>Law Enforcement Officers’ Experiences</a:t>
            </a:r>
            <a:br>
              <a:rPr lang="en-US" sz="3500" b="0" kern="100">
                <a:solidFill>
                  <a:srgbClr val="FFFFFF"/>
                </a:solidFill>
                <a:effectLst/>
                <a:latin typeface="Roboto Light" panose="02000000000000000000" pitchFamily="2" charset="0"/>
                <a:ea typeface="Microsoft YaHei" panose="020B0503020204020204" pitchFamily="34" charset="-122"/>
              </a:rPr>
            </a:br>
            <a:r>
              <a:rPr lang="en-US" sz="3500" b="0" kern="100">
                <a:solidFill>
                  <a:srgbClr val="FFFFFF"/>
                </a:solidFill>
                <a:effectLst/>
                <a:latin typeface="Roboto Light" panose="02000000000000000000" pitchFamily="2" charset="0"/>
                <a:ea typeface="Microsoft YaHei" panose="020B0503020204020204" pitchFamily="34" charset="-122"/>
              </a:rPr>
              <a:t>With People With Parkinson’s</a:t>
            </a:r>
            <a:br>
              <a:rPr lang="en-US" sz="3500" b="1" kern="100">
                <a:solidFill>
                  <a:srgbClr val="FFFFFF"/>
                </a:solidFill>
                <a:effectLst/>
                <a:latin typeface="EB Garamond" panose="00000500000000000000" pitchFamily="2" charset="0"/>
                <a:ea typeface="Microsoft YaHei" panose="020B0503020204020204" pitchFamily="34" charset="-122"/>
              </a:rPr>
            </a:br>
            <a:endParaRPr lang="en-US" sz="35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5" name="Content Placeholder 2">
            <a:extLst>
              <a:ext uri="{FF2B5EF4-FFF2-40B4-BE49-F238E27FC236}">
                <a16:creationId xmlns:a16="http://schemas.microsoft.com/office/drawing/2014/main" id="{B4F792CE-C4D2-6753-A9B7-CE528CB17F8A}"/>
              </a:ext>
            </a:extLst>
          </p:cNvPr>
          <p:cNvSpPr>
            <a:spLocks noGrp="1"/>
          </p:cNvSpPr>
          <p:nvPr>
            <p:ph idx="1"/>
          </p:nvPr>
        </p:nvSpPr>
        <p:spPr>
          <a:xfrm>
            <a:off x="6297233" y="518400"/>
            <a:ext cx="4771607" cy="5837949"/>
          </a:xfrm>
        </p:spPr>
        <p:txBody>
          <a:bodyPr anchor="ctr">
            <a:normAutofit/>
          </a:bodyPr>
          <a:lstStyle/>
          <a:p>
            <a:r>
              <a:rPr lang="en-US" sz="1400">
                <a:solidFill>
                  <a:schemeClr val="tx1">
                    <a:alpha val="80000"/>
                  </a:schemeClr>
                </a:solidFill>
                <a:effectLst/>
                <a:latin typeface="EB Garamond" panose="00000500000000000000" pitchFamily="2" charset="0"/>
                <a:ea typeface="SimSun" panose="02010600030101010101" pitchFamily="2" charset="-122"/>
                <a:cs typeface="Mangal" panose="02040503050203030202" pitchFamily="18" charset="0"/>
              </a:rPr>
              <a:t>I sent out 45 emails of invitation to participate, and 35 officers responded, of whom 25 participated in completing the questionnaire (response rate 44%). The interviews took place from February 2023 to November 2025. </a:t>
            </a:r>
          </a:p>
          <a:p>
            <a:pPr marL="457200" marR="0" lvl="1" indent="0">
              <a:spcBef>
                <a:spcPts val="1440"/>
              </a:spcBef>
              <a:spcAft>
                <a:spcPts val="1440"/>
              </a:spcAft>
              <a:buNone/>
              <a:tabLst>
                <a:tab pos="365760" algn="l"/>
              </a:tabLst>
            </a:pPr>
            <a:endParaRPr lang="en-US" sz="1400">
              <a:solidFill>
                <a:schemeClr val="tx1">
                  <a:alpha val="80000"/>
                </a:schemeClr>
              </a:solidFill>
              <a:latin typeface="EB Garamond" panose="00000500000000000000" pitchFamily="2" charset="0"/>
              <a:ea typeface="SimSun" panose="02010600030101010101" pitchFamily="2" charset="-122"/>
              <a:cs typeface="Mangal" panose="02040503050203030202" pitchFamily="18" charset="0"/>
            </a:endParaRPr>
          </a:p>
          <a:p>
            <a:pPr marL="457200" marR="0" lvl="1" indent="0">
              <a:spcBef>
                <a:spcPts val="1440"/>
              </a:spcBef>
              <a:spcAft>
                <a:spcPts val="1440"/>
              </a:spcAft>
              <a:buNone/>
              <a:tabLst>
                <a:tab pos="365760" algn="l"/>
              </a:tabLst>
            </a:pPr>
            <a:r>
              <a:rPr lang="en-US" sz="1400" b="1" kern="100">
                <a:solidFill>
                  <a:schemeClr val="tx1">
                    <a:alpha val="80000"/>
                  </a:schemeClr>
                </a:solidFill>
                <a:effectLst/>
                <a:latin typeface="Roboto" panose="02000000000000000000" pitchFamily="2" charset="0"/>
                <a:ea typeface="Microsoft YaHei" panose="020B0503020204020204" pitchFamily="34" charset="-122"/>
              </a:rPr>
              <a:t>The Questionnaire: Police Officers, Deputies, and Agents</a:t>
            </a:r>
          </a:p>
          <a:p>
            <a:pPr marL="182880" marR="0">
              <a:buNone/>
            </a:pPr>
            <a:r>
              <a:rPr lang="en-US" sz="1400" kern="100">
                <a:solidFill>
                  <a:schemeClr val="tx1">
                    <a:alpha val="80000"/>
                  </a:schemeClr>
                </a:solidFill>
                <a:effectLst/>
                <a:latin typeface="EB Garamond" panose="00000500000000000000" pitchFamily="2" charset="0"/>
                <a:ea typeface="SimSun" panose="02010600030101010101" pitchFamily="2" charset="-122"/>
                <a:cs typeface="Mangal" panose="02040503050203030202" pitchFamily="18" charset="0"/>
              </a:rPr>
              <a:t>1. Please provide your name (anonymous if preferred)</a:t>
            </a:r>
          </a:p>
          <a:p>
            <a:pPr marL="182880" marR="0">
              <a:buNone/>
            </a:pPr>
            <a:r>
              <a:rPr lang="en-US" sz="1400" kern="100">
                <a:solidFill>
                  <a:schemeClr val="tx1">
                    <a:alpha val="80000"/>
                  </a:schemeClr>
                </a:solidFill>
                <a:effectLst/>
                <a:latin typeface="EB Garamond" panose="00000500000000000000" pitchFamily="2" charset="0"/>
                <a:ea typeface="SimSun" panose="02010600030101010101" pitchFamily="2" charset="-122"/>
                <a:cs typeface="Mangal" panose="02040503050203030202" pitchFamily="18" charset="0"/>
              </a:rPr>
              <a:t>2. Your title</a:t>
            </a:r>
          </a:p>
          <a:p>
            <a:pPr marL="182880" marR="0">
              <a:buNone/>
            </a:pPr>
            <a:r>
              <a:rPr lang="en-US" sz="1400" kern="100">
                <a:solidFill>
                  <a:schemeClr val="tx1">
                    <a:alpha val="80000"/>
                  </a:schemeClr>
                </a:solidFill>
                <a:effectLst/>
                <a:latin typeface="EB Garamond" panose="00000500000000000000" pitchFamily="2" charset="0"/>
                <a:ea typeface="SimSun" panose="02010600030101010101" pitchFamily="2" charset="-122"/>
                <a:cs typeface="Mangal" panose="02040503050203030202" pitchFamily="18" charset="0"/>
              </a:rPr>
              <a:t>3. How many years in the field have you worked in law enforcement?</a:t>
            </a:r>
          </a:p>
          <a:p>
            <a:pPr marL="182880" marR="0">
              <a:buNone/>
            </a:pPr>
            <a:r>
              <a:rPr lang="en-US" sz="1400" kern="100">
                <a:solidFill>
                  <a:schemeClr val="tx1">
                    <a:alpha val="80000"/>
                  </a:schemeClr>
                </a:solidFill>
                <a:effectLst/>
                <a:latin typeface="EB Garamond" panose="00000500000000000000" pitchFamily="2" charset="0"/>
                <a:ea typeface="SimSun" panose="02010600030101010101" pitchFamily="2" charset="-122"/>
                <a:cs typeface="Mangal" panose="02040503050203030202" pitchFamily="18" charset="0"/>
              </a:rPr>
              <a:t>4. Have you ever encountered someone with Parkinson’s disease?</a:t>
            </a:r>
          </a:p>
          <a:p>
            <a:pPr marL="182880" marR="0">
              <a:buNone/>
            </a:pPr>
            <a:r>
              <a:rPr lang="en-US" sz="1400" kern="100">
                <a:solidFill>
                  <a:schemeClr val="tx1">
                    <a:alpha val="80000"/>
                  </a:schemeClr>
                </a:solidFill>
                <a:effectLst/>
                <a:latin typeface="EB Garamond" panose="00000500000000000000" pitchFamily="2" charset="0"/>
                <a:ea typeface="SimSun" panose="02010600030101010101" pitchFamily="2" charset="-122"/>
                <a:cs typeface="Mangal" panose="02040503050203030202" pitchFamily="18" charset="0"/>
              </a:rPr>
              <a:t>5. Have you had any training with PwP (People with Parkinson’s)?</a:t>
            </a:r>
          </a:p>
          <a:p>
            <a:pPr marL="182880" marR="0">
              <a:buNone/>
            </a:pPr>
            <a:r>
              <a:rPr lang="en-US" sz="1400" kern="100">
                <a:solidFill>
                  <a:schemeClr val="tx1">
                    <a:alpha val="80000"/>
                  </a:schemeClr>
                </a:solidFill>
                <a:effectLst/>
                <a:latin typeface="EB Garamond" panose="00000500000000000000" pitchFamily="2" charset="0"/>
                <a:ea typeface="SimSun" panose="02010600030101010101" pitchFamily="2" charset="-122"/>
                <a:cs typeface="Mangal" panose="02040503050203030202" pitchFamily="18" charset="0"/>
              </a:rPr>
              <a:t>6. Would adding training in the academy and in service help for police encounters with the Parkinson’s community?</a:t>
            </a:r>
          </a:p>
          <a:p>
            <a:pPr marL="182880" marR="0">
              <a:spcAft>
                <a:spcPts val="1440"/>
              </a:spcAft>
            </a:pPr>
            <a:r>
              <a:rPr lang="en-US" sz="1400" kern="100">
                <a:solidFill>
                  <a:schemeClr val="tx1">
                    <a:alpha val="80000"/>
                  </a:schemeClr>
                </a:solidFill>
                <a:effectLst/>
                <a:latin typeface="EB Garamond" panose="00000500000000000000" pitchFamily="2" charset="0"/>
                <a:ea typeface="SimSun" panose="02010600030101010101" pitchFamily="2" charset="-122"/>
                <a:cs typeface="Mangal" panose="02040503050203030202" pitchFamily="18" charset="0"/>
              </a:rPr>
              <a:t>7. What could the added training for PwP include?</a:t>
            </a:r>
          </a:p>
          <a:p>
            <a:endParaRPr lang="en-US" sz="1400">
              <a:solidFill>
                <a:schemeClr val="tx1">
                  <a:alpha val="80000"/>
                </a:schemeClr>
              </a:solidFill>
              <a:latin typeface="EB Garamond" panose="00000500000000000000" pitchFamily="2" charset="0"/>
              <a:ea typeface="SimSun" panose="02010600030101010101" pitchFamily="2" charset="-122"/>
              <a:cs typeface="Mangal" panose="02040503050203030202" pitchFamily="18" charset="0"/>
            </a:endParaRPr>
          </a:p>
          <a:p>
            <a:endParaRPr lang="en-US" sz="14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180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FCFAB8-9E9C-414D-9FCB-CECED12D5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C16827-9A48-4468-BE81-11EC18E0A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54102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F4292-2015-2265-08BE-C9543A4206D1}"/>
              </a:ext>
            </a:extLst>
          </p:cNvPr>
          <p:cNvSpPr>
            <a:spLocks noGrp="1"/>
          </p:cNvSpPr>
          <p:nvPr>
            <p:ph type="title"/>
          </p:nvPr>
        </p:nvSpPr>
        <p:spPr>
          <a:xfrm>
            <a:off x="1632439" y="1335183"/>
            <a:ext cx="3516922" cy="4150899"/>
          </a:xfrm>
        </p:spPr>
        <p:txBody>
          <a:bodyPr>
            <a:normAutofit/>
          </a:bodyPr>
          <a:lstStyle/>
          <a:p>
            <a:pPr algn="ctr"/>
            <a:r>
              <a:rPr lang="en-US" sz="3200" b="1" kern="100" dirty="0">
                <a:solidFill>
                  <a:srgbClr val="595959"/>
                </a:solidFill>
                <a:effectLst/>
                <a:latin typeface="EB Garamond" panose="00000500000000000000" pitchFamily="2" charset="0"/>
                <a:ea typeface="SimSun" panose="02010600030101010101" pitchFamily="2" charset="-122"/>
                <a:cs typeface="Mangal" panose="02040503050203030202" pitchFamily="18" charset="0"/>
              </a:rPr>
              <a:t>Justin, Police Officer and Training Sergent, Police Municipality in Miami Dade County, Florida</a:t>
            </a:r>
            <a:br>
              <a:rPr lang="en-US" sz="3200" kern="100" dirty="0">
                <a:solidFill>
                  <a:srgbClr val="595959"/>
                </a:solidFill>
                <a:effectLst/>
                <a:latin typeface="EB Garamond" panose="00000500000000000000" pitchFamily="2" charset="0"/>
                <a:ea typeface="SimSun" panose="02010600030101010101" pitchFamily="2" charset="-122"/>
                <a:cs typeface="Mangal" panose="02040503050203030202" pitchFamily="18" charset="0"/>
              </a:rPr>
            </a:br>
            <a:endParaRPr lang="en-US" sz="3200" dirty="0">
              <a:solidFill>
                <a:srgbClr val="595959"/>
              </a:solidFill>
            </a:endParaRPr>
          </a:p>
        </p:txBody>
      </p:sp>
      <p:sp>
        <p:nvSpPr>
          <p:cNvPr id="17" name="Rectangle 16">
            <a:extLst>
              <a:ext uri="{FF2B5EF4-FFF2-40B4-BE49-F238E27FC236}">
                <a16:creationId xmlns:a16="http://schemas.microsoft.com/office/drawing/2014/main" id="{899956BA-5C38-49F9-88D6-BD6C71E9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799"/>
            <a:ext cx="5410200" cy="5486401"/>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789F3F54-5541-DFDA-4514-0E65BF15FB55}"/>
              </a:ext>
            </a:extLst>
          </p:cNvPr>
          <p:cNvSpPr>
            <a:spLocks noGrp="1"/>
          </p:cNvSpPr>
          <p:nvPr>
            <p:ph idx="1"/>
          </p:nvPr>
        </p:nvSpPr>
        <p:spPr>
          <a:xfrm>
            <a:off x="6746001" y="1335183"/>
            <a:ext cx="4110198" cy="4187633"/>
          </a:xfrm>
        </p:spPr>
        <p:txBody>
          <a:bodyPr anchor="ctr">
            <a:normAutofit/>
          </a:bodyPr>
          <a:lstStyle/>
          <a:p>
            <a:pPr marL="0" marR="0" indent="182880">
              <a:buNone/>
            </a:pPr>
            <a:r>
              <a:rPr lang="en-US" sz="1100" kern="100">
                <a:solidFill>
                  <a:schemeClr val="tx1">
                    <a:lumMod val="65000"/>
                    <a:lumOff val="35000"/>
                  </a:schemeClr>
                </a:solidFill>
                <a:effectLst/>
                <a:latin typeface="EB Garamond" panose="00000500000000000000" pitchFamily="2" charset="0"/>
                <a:ea typeface="SimSun" panose="02010600030101010101" pitchFamily="2" charset="-122"/>
                <a:cs typeface="Mangal" panose="02040503050203030202" pitchFamily="18" charset="0"/>
              </a:rPr>
              <a:t>“I have been an officer for 18 years. I trained in Miami. My background and training were approximately 8 years of doing traffic investigation. Then I moved to criminal investigations for 4 years and was finally promoted to Sergeant, and then I took over a patrol squad for a couple of years. I am not currently the training coordinator for my department.</a:t>
            </a:r>
          </a:p>
          <a:p>
            <a:pPr marL="0" marR="0" indent="182880">
              <a:buNone/>
            </a:pPr>
            <a:r>
              <a:rPr lang="en-US" sz="1100" kern="100">
                <a:solidFill>
                  <a:schemeClr val="tx1">
                    <a:lumMod val="65000"/>
                    <a:lumOff val="35000"/>
                  </a:schemeClr>
                </a:solidFill>
                <a:effectLst/>
                <a:latin typeface="EB Garamond" panose="00000500000000000000" pitchFamily="2" charset="0"/>
                <a:ea typeface="SimSun" panose="02010600030101010101" pitchFamily="2" charset="-122"/>
                <a:cs typeface="Mangal" panose="02040503050203030202" pitchFamily="18" charset="0"/>
              </a:rPr>
              <a:t>“I do not know anyone personally with Parkinson’s disease and have not seen much about the disease in my career in law enforcement. In the academy, I never had any information provided during the 10 months of part-time schooling at the police academy. As a sworn officer, I have done a lot of mental health training, but nothing specific with Parkinson’s or PwP.</a:t>
            </a:r>
          </a:p>
          <a:p>
            <a:pPr marL="0" marR="0" indent="182880">
              <a:spcAft>
                <a:spcPts val="1440"/>
              </a:spcAft>
            </a:pPr>
            <a:r>
              <a:rPr lang="en-US" sz="1100" kern="100">
                <a:solidFill>
                  <a:schemeClr val="tx1">
                    <a:lumMod val="65000"/>
                    <a:lumOff val="35000"/>
                  </a:schemeClr>
                </a:solidFill>
                <a:effectLst/>
                <a:latin typeface="EB Garamond" panose="00000500000000000000" pitchFamily="2" charset="0"/>
                <a:ea typeface="SimSun" panose="02010600030101010101" pitchFamily="2" charset="-122"/>
                <a:cs typeface="Mangal" panose="02040503050203030202" pitchFamily="18" charset="0"/>
              </a:rPr>
              <a:t>“It would benefit the officers and community if training were offered for academy trainees and sworn officers through in-service training. I support adding PwP training because we teach new trainees to be aware of it. Still, we do not do enough to treat people as humans, and adding more training for PwP and PD would benefit the officers, department, and entire community. Adding neurological disorder training would significantly impact future and current officers in the field today.”</a:t>
            </a:r>
          </a:p>
          <a:p>
            <a:endParaRPr lang="en-US" sz="1100">
              <a:solidFill>
                <a:schemeClr val="tx1">
                  <a:lumMod val="65000"/>
                  <a:lumOff val="35000"/>
                </a:schemeClr>
              </a:solidFill>
            </a:endParaRPr>
          </a:p>
        </p:txBody>
      </p:sp>
    </p:spTree>
    <p:extLst>
      <p:ext uri="{BB962C8B-B14F-4D97-AF65-F5344CB8AC3E}">
        <p14:creationId xmlns:p14="http://schemas.microsoft.com/office/powerpoint/2010/main" val="2847900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60626D-EEC2-EF1A-6A0D-DC8288F6C070}"/>
              </a:ext>
            </a:extLst>
          </p:cNvPr>
          <p:cNvSpPr>
            <a:spLocks noGrp="1"/>
          </p:cNvSpPr>
          <p:nvPr>
            <p:ph type="title"/>
          </p:nvPr>
        </p:nvSpPr>
        <p:spPr>
          <a:xfrm>
            <a:off x="1043631" y="809898"/>
            <a:ext cx="10173010" cy="1554480"/>
          </a:xfrm>
        </p:spPr>
        <p:txBody>
          <a:bodyPr anchor="ctr">
            <a:normAutofit/>
          </a:bodyPr>
          <a:lstStyle/>
          <a:p>
            <a:r>
              <a:rPr lang="en-US" sz="4800" b="1" kern="100" dirty="0">
                <a:effectLst/>
                <a:latin typeface="EB Garamond" panose="00000500000000000000" pitchFamily="2" charset="0"/>
                <a:ea typeface="SimSun" panose="02010600030101010101" pitchFamily="2" charset="-122"/>
                <a:cs typeface="Mangal" panose="02040503050203030202" pitchFamily="18" charset="0"/>
              </a:rPr>
              <a:t>Palm Beach Sheriff’s Deputy, K-9 Unit</a:t>
            </a:r>
            <a:br>
              <a:rPr lang="en-US" sz="4800" kern="100" dirty="0">
                <a:effectLst/>
                <a:latin typeface="EB Garamond" panose="00000500000000000000" pitchFamily="2" charset="0"/>
                <a:ea typeface="SimSun" panose="02010600030101010101" pitchFamily="2" charset="-122"/>
                <a:cs typeface="Mangal" panose="02040503050203030202" pitchFamily="18" charset="0"/>
              </a:rPr>
            </a:br>
            <a:endParaRPr lang="en-US" sz="48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A98F74C-6FDA-0E80-8904-263D81864470}"/>
              </a:ext>
            </a:extLst>
          </p:cNvPr>
          <p:cNvGraphicFramePr>
            <a:graphicFrameLocks noGrp="1"/>
          </p:cNvGraphicFramePr>
          <p:nvPr>
            <p:ph idx="1"/>
            <p:extLst>
              <p:ext uri="{D42A27DB-BD31-4B8C-83A1-F6EECF244321}">
                <p14:modId xmlns:p14="http://schemas.microsoft.com/office/powerpoint/2010/main" val="399208770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730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CD85A9-6EC1-AB74-E842-D70E2C3E5A5D}"/>
              </a:ext>
            </a:extLst>
          </p:cNvPr>
          <p:cNvPicPr>
            <a:picLocks noChangeAspect="1"/>
          </p:cNvPicPr>
          <p:nvPr/>
        </p:nvPicPr>
        <p:blipFill>
          <a:blip r:embed="rId2">
            <a:duotone>
              <a:schemeClr val="bg2">
                <a:shade val="45000"/>
                <a:satMod val="135000"/>
              </a:schemeClr>
              <a:prstClr val="white"/>
            </a:duotone>
          </a:blip>
          <a:srcRect l="6325" r="12341" b="-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5DEF79-9CAB-1026-5ADF-205504B63F0D}"/>
              </a:ext>
            </a:extLst>
          </p:cNvPr>
          <p:cNvSpPr>
            <a:spLocks noGrp="1"/>
          </p:cNvSpPr>
          <p:nvPr>
            <p:ph type="title"/>
          </p:nvPr>
        </p:nvSpPr>
        <p:spPr>
          <a:xfrm>
            <a:off x="838200" y="365125"/>
            <a:ext cx="10515600" cy="1325563"/>
          </a:xfrm>
        </p:spPr>
        <p:txBody>
          <a:bodyPr>
            <a:normAutofit/>
          </a:bodyPr>
          <a:lstStyle/>
          <a:p>
            <a:r>
              <a:rPr lang="en-US" b="1" kern="100">
                <a:effectLst/>
                <a:latin typeface="Roboto" panose="02000000000000000000" pitchFamily="2" charset="0"/>
                <a:ea typeface="Microsoft YaHei" panose="020B0503020204020204" pitchFamily="34" charset="-122"/>
              </a:rPr>
              <a:t>Steps for Police to Follow With </a:t>
            </a:r>
            <a:r>
              <a:rPr lang="en-US" b="1" kern="100" err="1">
                <a:effectLst/>
                <a:latin typeface="Roboto" panose="02000000000000000000" pitchFamily="2" charset="0"/>
                <a:ea typeface="Microsoft YaHei" panose="020B0503020204020204" pitchFamily="34" charset="-122"/>
              </a:rPr>
              <a:t>PwP</a:t>
            </a:r>
            <a:br>
              <a:rPr lang="en-US" b="1" kern="100">
                <a:effectLst/>
                <a:latin typeface="Roboto" panose="02000000000000000000" pitchFamily="2" charset="0"/>
                <a:ea typeface="Microsoft YaHei" panose="020B0503020204020204" pitchFamily="34" charset="-122"/>
              </a:rPr>
            </a:br>
            <a:endParaRPr lang="en-US" dirty="0"/>
          </a:p>
        </p:txBody>
      </p:sp>
      <p:graphicFrame>
        <p:nvGraphicFramePr>
          <p:cNvPr id="5" name="Content Placeholder 2">
            <a:extLst>
              <a:ext uri="{FF2B5EF4-FFF2-40B4-BE49-F238E27FC236}">
                <a16:creationId xmlns:a16="http://schemas.microsoft.com/office/drawing/2014/main" id="{3C26F0C9-5DF3-A569-1232-8A1EE39B5ADA}"/>
              </a:ext>
            </a:extLst>
          </p:cNvPr>
          <p:cNvGraphicFramePr>
            <a:graphicFrameLocks noGrp="1"/>
          </p:cNvGraphicFramePr>
          <p:nvPr>
            <p:ph idx="1"/>
            <p:extLst>
              <p:ext uri="{D42A27DB-BD31-4B8C-83A1-F6EECF244321}">
                <p14:modId xmlns:p14="http://schemas.microsoft.com/office/powerpoint/2010/main" val="33022692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6175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9F4AF-A344-4BAB-D69A-A086EB128910}"/>
              </a:ext>
            </a:extLst>
          </p:cNvPr>
          <p:cNvSpPr>
            <a:spLocks noGrp="1"/>
          </p:cNvSpPr>
          <p:nvPr>
            <p:ph type="title"/>
          </p:nvPr>
        </p:nvSpPr>
        <p:spPr>
          <a:xfrm>
            <a:off x="836679" y="723898"/>
            <a:ext cx="6002110" cy="1495425"/>
          </a:xfrm>
        </p:spPr>
        <p:txBody>
          <a:bodyPr>
            <a:normAutofit/>
          </a:bodyPr>
          <a:lstStyle/>
          <a:p>
            <a:r>
              <a:rPr lang="en-US" sz="2500" b="1" kern="100">
                <a:effectLst/>
                <a:latin typeface="Roboto" panose="02000000000000000000" pitchFamily="2" charset="0"/>
                <a:ea typeface="Microsoft YaHei" panose="020B0503020204020204" pitchFamily="34" charset="-122"/>
              </a:rPr>
              <a:t>Chapter 16</a:t>
            </a:r>
            <a:r>
              <a:rPr lang="en-US" sz="2500" b="1" kern="100">
                <a:effectLst/>
                <a:latin typeface="EB Garamond" panose="00000500000000000000" pitchFamily="2" charset="0"/>
                <a:ea typeface="Microsoft YaHei" panose="020B0503020204020204" pitchFamily="34" charset="-122"/>
              </a:rPr>
              <a:t>.</a:t>
            </a:r>
            <a:br>
              <a:rPr lang="en-US" sz="2500" b="1" kern="100">
                <a:effectLst/>
                <a:latin typeface="EB Garamond" panose="00000500000000000000" pitchFamily="2" charset="0"/>
                <a:ea typeface="Microsoft YaHei" panose="020B0503020204020204" pitchFamily="34" charset="-122"/>
              </a:rPr>
            </a:br>
            <a:r>
              <a:rPr lang="en-US" sz="2500" b="0" kern="100">
                <a:effectLst/>
                <a:latin typeface="Roboto Light" panose="02000000000000000000" pitchFamily="2" charset="0"/>
                <a:ea typeface="Microsoft YaHei" panose="020B0503020204020204" pitchFamily="34" charset="-122"/>
              </a:rPr>
              <a:t>People with Parkinson’s Experiences</a:t>
            </a:r>
            <a:br>
              <a:rPr lang="en-US" sz="2500" b="0" kern="100">
                <a:effectLst/>
                <a:latin typeface="Roboto Light" panose="02000000000000000000" pitchFamily="2" charset="0"/>
                <a:ea typeface="Microsoft YaHei" panose="020B0503020204020204" pitchFamily="34" charset="-122"/>
              </a:rPr>
            </a:br>
            <a:r>
              <a:rPr lang="en-US" sz="2500" b="0" kern="100">
                <a:effectLst/>
                <a:latin typeface="Roboto Light" panose="02000000000000000000" pitchFamily="2" charset="0"/>
                <a:ea typeface="Microsoft YaHei" panose="020B0503020204020204" pitchFamily="34" charset="-122"/>
              </a:rPr>
              <a:t>With Law Enforcement Officers</a:t>
            </a:r>
            <a:br>
              <a:rPr lang="en-US" sz="2500" b="1" kern="100">
                <a:effectLst/>
                <a:latin typeface="EB Garamond" panose="00000500000000000000" pitchFamily="2" charset="0"/>
                <a:ea typeface="Microsoft YaHei" panose="020B0503020204020204" pitchFamily="34" charset="-122"/>
              </a:rPr>
            </a:br>
            <a:endParaRPr lang="en-US" sz="2500"/>
          </a:p>
        </p:txBody>
      </p:sp>
      <p:pic>
        <p:nvPicPr>
          <p:cNvPr id="6" name="Picture 5">
            <a:extLst>
              <a:ext uri="{FF2B5EF4-FFF2-40B4-BE49-F238E27FC236}">
                <a16:creationId xmlns:a16="http://schemas.microsoft.com/office/drawing/2014/main" id="{704F013E-862D-FBDA-A21E-3F4DDBF681B9}"/>
              </a:ext>
            </a:extLst>
          </p:cNvPr>
          <p:cNvPicPr>
            <a:picLocks noChangeAspect="1"/>
          </p:cNvPicPr>
          <p:nvPr/>
        </p:nvPicPr>
        <p:blipFill>
          <a:blip r:embed="rId2"/>
          <a:srcRect l="16206" r="10995"/>
          <a:stretch/>
        </p:blipFill>
        <p:spPr>
          <a:xfrm>
            <a:off x="7199440" y="10"/>
            <a:ext cx="4992560" cy="6857990"/>
          </a:xfrm>
          <a:prstGeom prst="rect">
            <a:avLst/>
          </a:prstGeom>
          <a:effectLst/>
        </p:spPr>
      </p:pic>
      <p:graphicFrame>
        <p:nvGraphicFramePr>
          <p:cNvPr id="5" name="Content Placeholder 2">
            <a:extLst>
              <a:ext uri="{FF2B5EF4-FFF2-40B4-BE49-F238E27FC236}">
                <a16:creationId xmlns:a16="http://schemas.microsoft.com/office/drawing/2014/main" id="{594CFE51-BF0E-9BB0-D2F4-8FB2DF1B8993}"/>
              </a:ext>
            </a:extLst>
          </p:cNvPr>
          <p:cNvGraphicFramePr>
            <a:graphicFrameLocks noGrp="1"/>
          </p:cNvGraphicFramePr>
          <p:nvPr>
            <p:ph idx="1"/>
            <p:extLst>
              <p:ext uri="{D42A27DB-BD31-4B8C-83A1-F6EECF244321}">
                <p14:modId xmlns:p14="http://schemas.microsoft.com/office/powerpoint/2010/main" val="1260440170"/>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7301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1E1AF-A737-CC4C-3D65-F45D5B70FD12}"/>
              </a:ext>
            </a:extLst>
          </p:cNvPr>
          <p:cNvSpPr>
            <a:spLocks noGrp="1"/>
          </p:cNvSpPr>
          <p:nvPr>
            <p:ph type="title"/>
          </p:nvPr>
        </p:nvSpPr>
        <p:spPr>
          <a:xfrm>
            <a:off x="793662" y="386930"/>
            <a:ext cx="10066122" cy="1298448"/>
          </a:xfrm>
        </p:spPr>
        <p:txBody>
          <a:bodyPr anchor="b">
            <a:normAutofit/>
          </a:bodyPr>
          <a:lstStyle/>
          <a:p>
            <a:r>
              <a:rPr lang="en-US" sz="4100" b="1" kern="100">
                <a:effectLst/>
                <a:latin typeface="EB Garamond" panose="00000500000000000000" pitchFamily="2" charset="0"/>
                <a:ea typeface="SimSun" panose="02010600030101010101" pitchFamily="2" charset="-122"/>
                <a:cs typeface="Mangal" panose="02040503050203030202" pitchFamily="18" charset="0"/>
              </a:rPr>
              <a:t>Beverly, A PwP</a:t>
            </a:r>
            <a:br>
              <a:rPr lang="en-US" sz="4100" kern="100">
                <a:effectLst/>
                <a:latin typeface="EB Garamond" panose="00000500000000000000" pitchFamily="2" charset="0"/>
                <a:ea typeface="SimSun" panose="02010600030101010101" pitchFamily="2" charset="-122"/>
                <a:cs typeface="Mangal" panose="02040503050203030202" pitchFamily="18" charset="0"/>
              </a:rPr>
            </a:br>
            <a:endParaRPr lang="en-US" sz="4100"/>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267444-A0DC-50CC-DCCA-77E2CAC97EAF}"/>
              </a:ext>
            </a:extLst>
          </p:cNvPr>
          <p:cNvSpPr>
            <a:spLocks noGrp="1"/>
          </p:cNvSpPr>
          <p:nvPr>
            <p:ph idx="1"/>
          </p:nvPr>
        </p:nvSpPr>
        <p:spPr>
          <a:xfrm>
            <a:off x="793661" y="2599509"/>
            <a:ext cx="4530898" cy="3639450"/>
          </a:xfrm>
        </p:spPr>
        <p:txBody>
          <a:bodyPr anchor="ctr">
            <a:normAutofit/>
          </a:bodyPr>
          <a:lstStyle/>
          <a:p>
            <a:r>
              <a:rPr lang="en-US" sz="1900" kern="100">
                <a:effectLst/>
                <a:latin typeface="EB Garamond" panose="00000500000000000000" pitchFamily="2" charset="0"/>
                <a:ea typeface="SimSun" panose="02010600030101010101" pitchFamily="2" charset="-122"/>
                <a:cs typeface="Mangal" panose="02040503050203030202" pitchFamily="18" charset="0"/>
              </a:rPr>
              <a:t>Beverly wrote that she carries a sheet on brightly colored paper with her Parkinson’s symptoms and emergency contacts listed (see also Parkinson’s Foundation medical card, Appendix A). This sheet is specifically for any encounters with police, emergency services, or first responders. She keeps the sheet in her car in a clear plastic sleeve with her registration and insurance card. She also has a sheet in her purse and one in her friend’s car in case she is driving her friend’s car.</a:t>
            </a:r>
          </a:p>
          <a:p>
            <a:endParaRPr lang="en-US" sz="1900"/>
          </a:p>
        </p:txBody>
      </p:sp>
      <p:pic>
        <p:nvPicPr>
          <p:cNvPr id="4" name="Image9">
            <a:extLst>
              <a:ext uri="{FF2B5EF4-FFF2-40B4-BE49-F238E27FC236}">
                <a16:creationId xmlns:a16="http://schemas.microsoft.com/office/drawing/2014/main" id="{F13F6F34-9335-F33A-E490-229604E53367}"/>
              </a:ext>
            </a:extLst>
          </p:cNvPr>
          <p:cNvPicPr>
            <a:picLocks noChangeAspect="1"/>
          </p:cNvPicPr>
          <p:nvPr/>
        </p:nvPicPr>
        <p:blipFill>
          <a:blip r:embed="rId2"/>
          <a:stretch>
            <a:fillRect/>
          </a:stretch>
        </p:blipFill>
        <p:spPr bwMode="auto">
          <a:xfrm>
            <a:off x="5911532" y="3189003"/>
            <a:ext cx="5150277" cy="2304748"/>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103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CCD5F-A9F4-D070-49D9-A3311AA4B566}"/>
              </a:ext>
            </a:extLst>
          </p:cNvPr>
          <p:cNvSpPr>
            <a:spLocks noGrp="1"/>
          </p:cNvSpPr>
          <p:nvPr>
            <p:ph type="title"/>
          </p:nvPr>
        </p:nvSpPr>
        <p:spPr>
          <a:xfrm>
            <a:off x="4553733" y="548464"/>
            <a:ext cx="6798541" cy="1675623"/>
          </a:xfrm>
        </p:spPr>
        <p:txBody>
          <a:bodyPr anchor="b">
            <a:normAutofit/>
          </a:bodyPr>
          <a:lstStyle/>
          <a:p>
            <a:r>
              <a:rPr lang="en-US" sz="3700" b="1" kern="100">
                <a:effectLst/>
                <a:latin typeface="EB Garamond" panose="00000500000000000000" pitchFamily="2" charset="0"/>
                <a:ea typeface="SimSun" panose="02010600030101010101" pitchFamily="2" charset="-122"/>
                <a:cs typeface="Mangal" panose="02040503050203030202" pitchFamily="18" charset="0"/>
              </a:rPr>
              <a:t>Another Anonymous PwP and Police Interaction</a:t>
            </a:r>
            <a:br>
              <a:rPr lang="en-US" sz="3700" kern="100">
                <a:effectLst/>
                <a:latin typeface="EB Garamond" panose="00000500000000000000" pitchFamily="2" charset="0"/>
                <a:ea typeface="SimSun" panose="02010600030101010101" pitchFamily="2" charset="-122"/>
                <a:cs typeface="Mangal" panose="02040503050203030202" pitchFamily="18" charset="0"/>
              </a:rPr>
            </a:br>
            <a:endParaRPr lang="en-US" sz="3700"/>
          </a:p>
        </p:txBody>
      </p:sp>
      <p:pic>
        <p:nvPicPr>
          <p:cNvPr id="6" name="Picture 5">
            <a:extLst>
              <a:ext uri="{FF2B5EF4-FFF2-40B4-BE49-F238E27FC236}">
                <a16:creationId xmlns:a16="http://schemas.microsoft.com/office/drawing/2014/main" id="{D36AEE5C-1C18-EB5A-C32C-EC354161D396}"/>
              </a:ext>
            </a:extLst>
          </p:cNvPr>
          <p:cNvPicPr>
            <a:picLocks noChangeAspect="1"/>
          </p:cNvPicPr>
          <p:nvPr/>
        </p:nvPicPr>
        <p:blipFill>
          <a:blip r:embed="rId2"/>
          <a:srcRect l="39157" r="19997" b="-1"/>
          <a:stretch/>
        </p:blipFill>
        <p:spPr>
          <a:xfrm>
            <a:off x="1" y="10"/>
            <a:ext cx="4196496" cy="6857990"/>
          </a:xfrm>
          <a:prstGeom prst="rect">
            <a:avLst/>
          </a:prstGeom>
          <a:effectLst/>
        </p:spPr>
      </p:pic>
      <p:graphicFrame>
        <p:nvGraphicFramePr>
          <p:cNvPr id="7" name="Content Placeholder 2">
            <a:extLst>
              <a:ext uri="{FF2B5EF4-FFF2-40B4-BE49-F238E27FC236}">
                <a16:creationId xmlns:a16="http://schemas.microsoft.com/office/drawing/2014/main" id="{CEEC65B7-187E-6646-6835-4832B7039AE7}"/>
              </a:ext>
            </a:extLst>
          </p:cNvPr>
          <p:cNvGraphicFramePr>
            <a:graphicFrameLocks noGrp="1"/>
          </p:cNvGraphicFramePr>
          <p:nvPr>
            <p:ph idx="1"/>
            <p:extLst>
              <p:ext uri="{D42A27DB-BD31-4B8C-83A1-F6EECF244321}">
                <p14:modId xmlns:p14="http://schemas.microsoft.com/office/powerpoint/2010/main" val="1622277938"/>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8503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9948-F7E3-6BF2-8B70-9BD568FD07B0}"/>
              </a:ext>
            </a:extLst>
          </p:cNvPr>
          <p:cNvSpPr>
            <a:spLocks noGrp="1"/>
          </p:cNvSpPr>
          <p:nvPr>
            <p:ph type="title"/>
          </p:nvPr>
        </p:nvSpPr>
        <p:spPr/>
        <p:txBody>
          <a:bodyPr/>
          <a:lstStyle/>
          <a:p>
            <a:r>
              <a:rPr lang="en-US" sz="1800" b="1" kern="100" dirty="0">
                <a:effectLst/>
                <a:latin typeface="Roboto" panose="02000000000000000000" pitchFamily="2" charset="0"/>
                <a:ea typeface="Microsoft YaHei" panose="020B0503020204020204" pitchFamily="34" charset="-122"/>
              </a:rPr>
              <a:t>Observations</a:t>
            </a:r>
            <a:br>
              <a:rPr lang="en-US" sz="1800" b="1" kern="100" dirty="0">
                <a:effectLst/>
                <a:latin typeface="Roboto" panose="02000000000000000000" pitchFamily="2" charset="0"/>
                <a:ea typeface="Microsoft YaHei" panose="020B0503020204020204" pitchFamily="34" charset="-122"/>
              </a:rPr>
            </a:br>
            <a:endParaRPr lang="en-US" dirty="0"/>
          </a:p>
        </p:txBody>
      </p:sp>
      <p:sp>
        <p:nvSpPr>
          <p:cNvPr id="3" name="Content Placeholder 2">
            <a:extLst>
              <a:ext uri="{FF2B5EF4-FFF2-40B4-BE49-F238E27FC236}">
                <a16:creationId xmlns:a16="http://schemas.microsoft.com/office/drawing/2014/main" id="{2AFDCF16-101F-08A2-AF00-9BDA4D1D2B31}"/>
              </a:ext>
            </a:extLst>
          </p:cNvPr>
          <p:cNvSpPr>
            <a:spLocks noGrp="1"/>
          </p:cNvSpPr>
          <p:nvPr>
            <p:ph idx="1"/>
          </p:nvPr>
        </p:nvSpPr>
        <p:spPr/>
        <p:txBody>
          <a:bodyPr/>
          <a:lstStyle/>
          <a:p>
            <a:r>
              <a:rPr lang="en-US" sz="1800" dirty="0">
                <a:effectLst/>
                <a:latin typeface="EB Garamond" panose="00000500000000000000" pitchFamily="2" charset="0"/>
                <a:ea typeface="SimSun" panose="02010600030101010101" pitchFamily="2" charset="-122"/>
                <a:cs typeface="Mangal" panose="02040503050203030202" pitchFamily="18" charset="0"/>
              </a:rPr>
              <a:t>You can see from these experiences that the negative and positive encounters of </a:t>
            </a:r>
            <a:r>
              <a:rPr lang="en-US" sz="1800" dirty="0" err="1">
                <a:effectLst/>
                <a:latin typeface="EB Garamond" panose="00000500000000000000" pitchFamily="2" charset="0"/>
                <a:ea typeface="SimSun" panose="02010600030101010101" pitchFamily="2" charset="-122"/>
                <a:cs typeface="Mangal" panose="02040503050203030202" pitchFamily="18" charset="0"/>
              </a:rPr>
              <a:t>PwP</a:t>
            </a:r>
            <a:r>
              <a:rPr lang="en-US" sz="1800" dirty="0">
                <a:effectLst/>
                <a:latin typeface="EB Garamond" panose="00000500000000000000" pitchFamily="2" charset="0"/>
                <a:ea typeface="SimSun" panose="02010600030101010101" pitchFamily="2" charset="-122"/>
                <a:cs typeface="Mangal" panose="02040503050203030202" pitchFamily="18" charset="0"/>
              </a:rPr>
              <a:t> with police vary from person to person. </a:t>
            </a:r>
          </a:p>
          <a:p>
            <a:r>
              <a:rPr lang="en-US" sz="1800" dirty="0">
                <a:effectLst/>
                <a:latin typeface="EB Garamond" panose="00000500000000000000" pitchFamily="2" charset="0"/>
                <a:ea typeface="SimSun" panose="02010600030101010101" pitchFamily="2" charset="-122"/>
                <a:cs typeface="Mangal" panose="02040503050203030202" pitchFamily="18" charset="0"/>
              </a:rPr>
              <a:t>But differences can certainly be noticed between a </a:t>
            </a:r>
            <a:r>
              <a:rPr lang="en-US" sz="1800" dirty="0" err="1">
                <a:effectLst/>
                <a:latin typeface="EB Garamond" panose="00000500000000000000" pitchFamily="2" charset="0"/>
                <a:ea typeface="SimSun" panose="02010600030101010101" pitchFamily="2" charset="-122"/>
                <a:cs typeface="Mangal" panose="02040503050203030202" pitchFamily="18" charset="0"/>
              </a:rPr>
              <a:t>PwP</a:t>
            </a:r>
            <a:r>
              <a:rPr lang="en-US" sz="1800" dirty="0">
                <a:effectLst/>
                <a:latin typeface="EB Garamond" panose="00000500000000000000" pitchFamily="2" charset="0"/>
                <a:ea typeface="SimSun" panose="02010600030101010101" pitchFamily="2" charset="-122"/>
                <a:cs typeface="Mangal" panose="02040503050203030202" pitchFamily="18" charset="0"/>
              </a:rPr>
              <a:t> and a citizen who is not diagnosed with PD or displays PD symptoms. </a:t>
            </a:r>
          </a:p>
          <a:p>
            <a:r>
              <a:rPr lang="en-US" sz="1800" kern="100" dirty="0">
                <a:effectLst/>
                <a:latin typeface="EB Garamond" panose="00000500000000000000" pitchFamily="2" charset="0"/>
                <a:ea typeface="SimSun" panose="02010600030101010101" pitchFamily="2" charset="-122"/>
                <a:cs typeface="Mangal" panose="02040503050203030202" pitchFamily="18" charset="0"/>
              </a:rPr>
              <a:t>In the negative experiences related here, the </a:t>
            </a:r>
            <a:r>
              <a:rPr lang="en-US" sz="1800" kern="100" dirty="0" err="1">
                <a:effectLst/>
                <a:latin typeface="EB Garamond" panose="00000500000000000000" pitchFamily="2" charset="0"/>
                <a:ea typeface="SimSun" panose="02010600030101010101" pitchFamily="2" charset="-122"/>
                <a:cs typeface="Mangal" panose="02040503050203030202" pitchFamily="18" charset="0"/>
              </a:rPr>
              <a:t>PwP</a:t>
            </a:r>
            <a:r>
              <a:rPr lang="en-US" sz="1800" kern="100" dirty="0">
                <a:effectLst/>
                <a:latin typeface="EB Garamond" panose="00000500000000000000" pitchFamily="2" charset="0"/>
                <a:ea typeface="SimSun" panose="02010600030101010101" pitchFamily="2" charset="-122"/>
                <a:cs typeface="Mangal" panose="02040503050203030202" pitchFamily="18" charset="0"/>
              </a:rPr>
              <a:t> were not belligerent or angry but very civil and reasonable. Most offered proof, either from a card with their license and registration or an invitation to call their physicians.</a:t>
            </a:r>
          </a:p>
          <a:p>
            <a:r>
              <a:rPr lang="en-US" sz="1800" dirty="0">
                <a:effectLst/>
                <a:latin typeface="EB Garamond" panose="00000500000000000000" pitchFamily="2" charset="0"/>
                <a:ea typeface="SimSun" panose="02010600030101010101" pitchFamily="2" charset="-122"/>
                <a:cs typeface="Mangal" panose="02040503050203030202" pitchFamily="18" charset="0"/>
              </a:rPr>
              <a:t>The officers varied in understanding, respect, and belief in what the </a:t>
            </a:r>
            <a:r>
              <a:rPr lang="en-US" sz="1800" dirty="0" err="1">
                <a:effectLst/>
                <a:latin typeface="EB Garamond" panose="00000500000000000000" pitchFamily="2" charset="0"/>
                <a:ea typeface="SimSun" panose="02010600030101010101" pitchFamily="2" charset="-122"/>
                <a:cs typeface="Mangal" panose="02040503050203030202" pitchFamily="18" charset="0"/>
              </a:rPr>
              <a:t>PwP</a:t>
            </a:r>
            <a:r>
              <a:rPr lang="en-US" sz="1800" dirty="0">
                <a:effectLst/>
                <a:latin typeface="EB Garamond" panose="00000500000000000000" pitchFamily="2" charset="0"/>
                <a:ea typeface="SimSun" panose="02010600030101010101" pitchFamily="2" charset="-122"/>
                <a:cs typeface="Mangal" panose="02040503050203030202" pitchFamily="18" charset="0"/>
              </a:rPr>
              <a:t> were saying. </a:t>
            </a:r>
          </a:p>
          <a:p>
            <a:r>
              <a:rPr lang="en-US" sz="1800" dirty="0">
                <a:effectLst/>
                <a:latin typeface="EB Garamond" panose="00000500000000000000" pitchFamily="2" charset="0"/>
                <a:ea typeface="SimSun" panose="02010600030101010101" pitchFamily="2" charset="-122"/>
                <a:cs typeface="Mangal" panose="02040503050203030202" pitchFamily="18" charset="0"/>
              </a:rPr>
              <a:t>Some officers were downright suspicious and would not listen to the explanations, and others were profoundly respectful and even caring. </a:t>
            </a:r>
            <a:endParaRPr lang="en-US" dirty="0"/>
          </a:p>
        </p:txBody>
      </p:sp>
    </p:spTree>
    <p:extLst>
      <p:ext uri="{BB962C8B-B14F-4D97-AF65-F5344CB8AC3E}">
        <p14:creationId xmlns:p14="http://schemas.microsoft.com/office/powerpoint/2010/main" val="2873581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CD43D-2184-7CE6-753A-689C8FC8C9C2}"/>
              </a:ext>
            </a:extLst>
          </p:cNvPr>
          <p:cNvSpPr>
            <a:spLocks noGrp="1"/>
          </p:cNvSpPr>
          <p:nvPr>
            <p:ph type="title"/>
          </p:nvPr>
        </p:nvSpPr>
        <p:spPr>
          <a:xfrm>
            <a:off x="4553733" y="548464"/>
            <a:ext cx="6798541" cy="1675623"/>
          </a:xfrm>
        </p:spPr>
        <p:txBody>
          <a:bodyPr anchor="b">
            <a:normAutofit/>
          </a:bodyPr>
          <a:lstStyle/>
          <a:p>
            <a:r>
              <a:rPr lang="en-US" sz="2800" b="1" kern="100">
                <a:effectLst/>
                <a:latin typeface="Roboto" panose="02000000000000000000" pitchFamily="2" charset="0"/>
                <a:ea typeface="Microsoft YaHei" panose="020B0503020204020204" pitchFamily="34" charset="-122"/>
              </a:rPr>
              <a:t>Chapter 18</a:t>
            </a:r>
            <a:r>
              <a:rPr lang="en-US" sz="2800" b="1" kern="100">
                <a:effectLst/>
                <a:latin typeface="EB Garamond" panose="00000500000000000000" pitchFamily="2" charset="0"/>
                <a:ea typeface="Microsoft YaHei" panose="020B0503020204020204" pitchFamily="34" charset="-122"/>
              </a:rPr>
              <a:t>.</a:t>
            </a:r>
            <a:br>
              <a:rPr lang="en-US" sz="2800" b="1" kern="100">
                <a:effectLst/>
                <a:latin typeface="EB Garamond" panose="00000500000000000000" pitchFamily="2" charset="0"/>
                <a:ea typeface="Microsoft YaHei" panose="020B0503020204020204" pitchFamily="34" charset="-122"/>
              </a:rPr>
            </a:br>
            <a:r>
              <a:rPr lang="en-US" sz="2800" b="0" kern="100">
                <a:effectLst/>
                <a:latin typeface="Roboto Light" panose="02000000000000000000" pitchFamily="2" charset="0"/>
                <a:ea typeface="Microsoft YaHei" panose="020B0503020204020204" pitchFamily="34" charset="-122"/>
              </a:rPr>
              <a:t>Research and Important Legislation</a:t>
            </a:r>
            <a:br>
              <a:rPr lang="en-US" sz="2800" b="0" kern="100">
                <a:effectLst/>
                <a:latin typeface="Roboto Light" panose="02000000000000000000" pitchFamily="2" charset="0"/>
                <a:ea typeface="Microsoft YaHei" panose="020B0503020204020204" pitchFamily="34" charset="-122"/>
              </a:rPr>
            </a:br>
            <a:r>
              <a:rPr lang="en-US" sz="2800" b="0" kern="100">
                <a:effectLst/>
                <a:latin typeface="Roboto Light" panose="02000000000000000000" pitchFamily="2" charset="0"/>
                <a:ea typeface="Microsoft YaHei" panose="020B0503020204020204" pitchFamily="34" charset="-122"/>
              </a:rPr>
              <a:t>on Parkinson’s</a:t>
            </a:r>
            <a:br>
              <a:rPr lang="en-US" sz="2800" b="1" kern="100">
                <a:effectLst/>
                <a:latin typeface="EB Garamond" panose="00000500000000000000" pitchFamily="2" charset="0"/>
                <a:ea typeface="Microsoft YaHei" panose="020B0503020204020204" pitchFamily="34" charset="-122"/>
              </a:rPr>
            </a:br>
            <a:endParaRPr lang="en-US" sz="2800"/>
          </a:p>
        </p:txBody>
      </p:sp>
      <p:pic>
        <p:nvPicPr>
          <p:cNvPr id="17" name="Picture 16">
            <a:extLst>
              <a:ext uri="{FF2B5EF4-FFF2-40B4-BE49-F238E27FC236}">
                <a16:creationId xmlns:a16="http://schemas.microsoft.com/office/drawing/2014/main" id="{F454E2C0-54CA-0304-56FD-5321D20BAE89}"/>
              </a:ext>
            </a:extLst>
          </p:cNvPr>
          <p:cNvPicPr>
            <a:picLocks noChangeAspect="1"/>
          </p:cNvPicPr>
          <p:nvPr/>
        </p:nvPicPr>
        <p:blipFill>
          <a:blip r:embed="rId2"/>
          <a:srcRect l="19956" r="39352"/>
          <a:stretch/>
        </p:blipFill>
        <p:spPr>
          <a:xfrm>
            <a:off x="1" y="10"/>
            <a:ext cx="4196496" cy="6857990"/>
          </a:xfrm>
          <a:prstGeom prst="rect">
            <a:avLst/>
          </a:prstGeom>
          <a:effectLst/>
        </p:spPr>
      </p:pic>
      <p:graphicFrame>
        <p:nvGraphicFramePr>
          <p:cNvPr id="18" name="Content Placeholder 2">
            <a:extLst>
              <a:ext uri="{FF2B5EF4-FFF2-40B4-BE49-F238E27FC236}">
                <a16:creationId xmlns:a16="http://schemas.microsoft.com/office/drawing/2014/main" id="{A3FBD3DD-D107-181B-EA7D-73E72623A83B}"/>
              </a:ext>
            </a:extLst>
          </p:cNvPr>
          <p:cNvGraphicFramePr>
            <a:graphicFrameLocks noGrp="1"/>
          </p:cNvGraphicFramePr>
          <p:nvPr>
            <p:ph idx="1"/>
            <p:extLst>
              <p:ext uri="{D42A27DB-BD31-4B8C-83A1-F6EECF244321}">
                <p14:modId xmlns:p14="http://schemas.microsoft.com/office/powerpoint/2010/main" val="3690723997"/>
              </p:ext>
            </p:extLst>
          </p:nvPr>
        </p:nvGraphicFramePr>
        <p:xfrm>
          <a:off x="4425915" y="1721572"/>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7408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621F57-0AC2-C034-1F45-62F2ECC30022}"/>
              </a:ext>
            </a:extLst>
          </p:cNvPr>
          <p:cNvSpPr>
            <a:spLocks noGrp="1"/>
          </p:cNvSpPr>
          <p:nvPr>
            <p:ph type="title"/>
          </p:nvPr>
        </p:nvSpPr>
        <p:spPr>
          <a:xfrm>
            <a:off x="4553733" y="548464"/>
            <a:ext cx="6798541" cy="1675623"/>
          </a:xfrm>
        </p:spPr>
        <p:txBody>
          <a:bodyPr anchor="b">
            <a:normAutofit/>
          </a:bodyPr>
          <a:lstStyle/>
          <a:p>
            <a:r>
              <a:rPr lang="en-US" sz="2800" b="1" kern="100">
                <a:effectLst/>
                <a:latin typeface="Roboto" panose="02000000000000000000" pitchFamily="2" charset="0"/>
                <a:ea typeface="Microsoft YaHei" panose="020B0503020204020204" pitchFamily="34" charset="-122"/>
              </a:rPr>
              <a:t>Chapter 20</a:t>
            </a:r>
            <a:r>
              <a:rPr lang="en-US" sz="2800" b="1" kern="100">
                <a:effectLst/>
                <a:latin typeface="EB Garamond" panose="00000500000000000000" pitchFamily="2" charset="0"/>
                <a:ea typeface="Microsoft YaHei" panose="020B0503020204020204" pitchFamily="34" charset="-122"/>
              </a:rPr>
              <a:t>.</a:t>
            </a:r>
            <a:br>
              <a:rPr lang="en-US" sz="2800" b="1" kern="100">
                <a:effectLst/>
                <a:latin typeface="EB Garamond" panose="00000500000000000000" pitchFamily="2" charset="0"/>
                <a:ea typeface="Microsoft YaHei" panose="020B0503020204020204" pitchFamily="34" charset="-122"/>
              </a:rPr>
            </a:br>
            <a:r>
              <a:rPr lang="en-US" sz="2800" b="0" kern="100">
                <a:effectLst/>
                <a:latin typeface="Roboto Light" panose="02000000000000000000" pitchFamily="2" charset="0"/>
                <a:ea typeface="Microsoft YaHei" panose="020B0503020204020204" pitchFamily="34" charset="-122"/>
              </a:rPr>
              <a:t>Parkinson’s Programs to Help Police</a:t>
            </a:r>
            <a:br>
              <a:rPr lang="en-US" sz="2800" b="0" kern="100">
                <a:effectLst/>
                <a:latin typeface="Roboto Light" panose="02000000000000000000" pitchFamily="2" charset="0"/>
                <a:ea typeface="Microsoft YaHei" panose="020B0503020204020204" pitchFamily="34" charset="-122"/>
              </a:rPr>
            </a:br>
            <a:r>
              <a:rPr lang="en-US" sz="2800" b="0" kern="100">
                <a:effectLst/>
                <a:latin typeface="Roboto Light" panose="02000000000000000000" pitchFamily="2" charset="0"/>
                <a:ea typeface="Microsoft YaHei" panose="020B0503020204020204" pitchFamily="34" charset="-122"/>
              </a:rPr>
              <a:t>and Other First Responders</a:t>
            </a:r>
            <a:br>
              <a:rPr lang="en-US" sz="2800" b="1" kern="100">
                <a:effectLst/>
                <a:latin typeface="EB Garamond" panose="00000500000000000000" pitchFamily="2" charset="0"/>
                <a:ea typeface="Microsoft YaHei" panose="020B0503020204020204" pitchFamily="34" charset="-122"/>
              </a:rPr>
            </a:br>
            <a:endParaRPr lang="en-US" sz="2800"/>
          </a:p>
        </p:txBody>
      </p:sp>
      <p:pic>
        <p:nvPicPr>
          <p:cNvPr id="6" name="Picture 5">
            <a:extLst>
              <a:ext uri="{FF2B5EF4-FFF2-40B4-BE49-F238E27FC236}">
                <a16:creationId xmlns:a16="http://schemas.microsoft.com/office/drawing/2014/main" id="{12C6CDB8-F14F-4EF6-C21F-CE0966A5898E}"/>
              </a:ext>
            </a:extLst>
          </p:cNvPr>
          <p:cNvPicPr>
            <a:picLocks noChangeAspect="1"/>
          </p:cNvPicPr>
          <p:nvPr/>
        </p:nvPicPr>
        <p:blipFill>
          <a:blip r:embed="rId2"/>
          <a:srcRect l="40753" r="24826"/>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45C25774-F556-BC60-D627-F27FC20933F2}"/>
              </a:ext>
            </a:extLst>
          </p:cNvPr>
          <p:cNvGraphicFramePr>
            <a:graphicFrameLocks noGrp="1"/>
          </p:cNvGraphicFramePr>
          <p:nvPr>
            <p:ph idx="1"/>
            <p:extLst>
              <p:ext uri="{D42A27DB-BD31-4B8C-83A1-F6EECF244321}">
                <p14:modId xmlns:p14="http://schemas.microsoft.com/office/powerpoint/2010/main" val="1312236230"/>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543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D16FB5-A13A-D570-765E-5489AE432355}"/>
              </a:ext>
            </a:extLst>
          </p:cNvPr>
          <p:cNvSpPr>
            <a:spLocks noGrp="1"/>
          </p:cNvSpPr>
          <p:nvPr>
            <p:ph type="title"/>
          </p:nvPr>
        </p:nvSpPr>
        <p:spPr>
          <a:xfrm>
            <a:off x="841248" y="548640"/>
            <a:ext cx="3600860" cy="5431536"/>
          </a:xfrm>
        </p:spPr>
        <p:txBody>
          <a:bodyPr>
            <a:normAutofit/>
          </a:bodyPr>
          <a:lstStyle/>
          <a:p>
            <a:r>
              <a:rPr lang="en-US" sz="5400" b="0" kern="100">
                <a:effectLst/>
                <a:latin typeface="Roboto Light" panose="02000000000000000000" pitchFamily="2" charset="0"/>
                <a:ea typeface="Microsoft YaHei" panose="020B0503020204020204" pitchFamily="34" charset="-122"/>
              </a:rPr>
              <a:t>Dedication</a:t>
            </a:r>
            <a:br>
              <a:rPr lang="en-US" sz="5400" b="1" kern="100">
                <a:effectLst/>
                <a:latin typeface="EB Garamond" panose="00000500000000000000" pitchFamily="2" charset="0"/>
                <a:ea typeface="Microsoft YaHei" panose="020B0503020204020204" pitchFamily="34" charset="-122"/>
              </a:rPr>
            </a:br>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A30B1C-344D-2477-9369-3DC71E9E8578}"/>
              </a:ext>
            </a:extLst>
          </p:cNvPr>
          <p:cNvSpPr>
            <a:spLocks noGrp="1"/>
          </p:cNvSpPr>
          <p:nvPr>
            <p:ph idx="1"/>
          </p:nvPr>
        </p:nvSpPr>
        <p:spPr>
          <a:xfrm>
            <a:off x="5126418" y="552091"/>
            <a:ext cx="6224335" cy="5431536"/>
          </a:xfrm>
        </p:spPr>
        <p:txBody>
          <a:bodyPr anchor="ctr">
            <a:normAutofit/>
          </a:bodyPr>
          <a:lstStyle/>
          <a:p>
            <a:pPr marL="0" marR="0" indent="0">
              <a:buNone/>
            </a:pPr>
            <a:r>
              <a:rPr lang="en-US" sz="2200" kern="100" dirty="0">
                <a:effectLst/>
                <a:latin typeface="EB Garamond" panose="00000500000000000000" pitchFamily="2" charset="0"/>
                <a:ea typeface="SimSun" panose="02010600030101010101" pitchFamily="2" charset="-122"/>
                <a:cs typeface="Mangal" panose="02040503050203030202" pitchFamily="18" charset="0"/>
              </a:rPr>
              <a:t>Dedicated to the entire law enforcement community</a:t>
            </a:r>
          </a:p>
          <a:p>
            <a:pPr marL="0" marR="0" indent="0">
              <a:buNone/>
            </a:pPr>
            <a:r>
              <a:rPr lang="en-US" sz="2200" kern="100" dirty="0">
                <a:effectLst/>
                <a:latin typeface="EB Garamond" panose="00000500000000000000" pitchFamily="2" charset="0"/>
                <a:ea typeface="SimSun" panose="02010600030101010101" pitchFamily="2" charset="-122"/>
                <a:cs typeface="Mangal" panose="02040503050203030202" pitchFamily="18" charset="0"/>
              </a:rPr>
              <a:t>and Parkinson’s community</a:t>
            </a:r>
          </a:p>
          <a:p>
            <a:pPr marL="0" marR="0" indent="0">
              <a:buNone/>
            </a:pPr>
            <a:r>
              <a:rPr lang="en-US" sz="2200" kern="100" dirty="0">
                <a:effectLst/>
                <a:latin typeface="EB Garamond" panose="00000500000000000000" pitchFamily="2" charset="0"/>
                <a:ea typeface="SimSun" panose="02010600030101010101" pitchFamily="2" charset="-122"/>
                <a:cs typeface="Mangal" panose="02040503050203030202" pitchFamily="18" charset="0"/>
              </a:rPr>
              <a:t>because we are in this fight together</a:t>
            </a:r>
          </a:p>
          <a:p>
            <a:pPr marL="0" marR="0">
              <a:spcAft>
                <a:spcPts val="1440"/>
              </a:spcAft>
              <a:buNone/>
            </a:pPr>
            <a:r>
              <a:rPr lang="en-US" sz="2200" kern="100" dirty="0">
                <a:effectLst/>
                <a:latin typeface="EB Garamond" panose="00000500000000000000" pitchFamily="2" charset="0"/>
                <a:ea typeface="SimSun" panose="02010600030101010101" pitchFamily="2" charset="-122"/>
                <a:cs typeface="Mangal" panose="02040503050203030202" pitchFamily="18" charset="0"/>
              </a:rPr>
              <a:t>for awareness and hope for a cure</a:t>
            </a:r>
            <a:r>
              <a:rPr lang="en-US" sz="2200" b="1" kern="100" dirty="0">
                <a:effectLst/>
                <a:latin typeface="EB Garamond" panose="00000500000000000000" pitchFamily="2" charset="0"/>
                <a:ea typeface="SimSun" panose="02010600030101010101" pitchFamily="2" charset="-122"/>
                <a:cs typeface="Mangal" panose="02040503050203030202" pitchFamily="18" charset="0"/>
              </a:rPr>
              <a:t>.</a:t>
            </a:r>
          </a:p>
          <a:p>
            <a:pPr marL="0" marR="0">
              <a:spcAft>
                <a:spcPts val="1440"/>
              </a:spcAft>
              <a:buNone/>
            </a:pPr>
            <a:r>
              <a:rPr lang="en-US" sz="2200" b="1" kern="100" dirty="0">
                <a:latin typeface="EB Garamond" panose="00000500000000000000" pitchFamily="2" charset="0"/>
                <a:ea typeface="SimSun" panose="02010600030101010101" pitchFamily="2" charset="-122"/>
                <a:cs typeface="Mangal" panose="02040503050203030202" pitchFamily="18" charset="0"/>
              </a:rPr>
              <a:t>---------------------------------</a:t>
            </a:r>
            <a:endParaRPr lang="en-US" sz="2200" kern="100" dirty="0">
              <a:effectLst/>
              <a:latin typeface="EB Garamond" panose="00000500000000000000" pitchFamily="2" charset="0"/>
              <a:ea typeface="SimSun" panose="02010600030101010101" pitchFamily="2" charset="-122"/>
              <a:cs typeface="Mangal" panose="02040503050203030202" pitchFamily="18" charset="0"/>
            </a:endParaRPr>
          </a:p>
          <a:p>
            <a:pPr marL="0" marR="0" indent="0">
              <a:buNone/>
            </a:pPr>
            <a:r>
              <a:rPr lang="en-US" sz="2200" kern="100" dirty="0">
                <a:effectLst/>
                <a:latin typeface="EB Garamond" panose="00000500000000000000" pitchFamily="2" charset="0"/>
                <a:ea typeface="SimSun" panose="02010600030101010101" pitchFamily="2" charset="-122"/>
                <a:cs typeface="Mangal" panose="02040503050203030202" pitchFamily="18" charset="0"/>
              </a:rPr>
              <a:t>Dedicated Also to the memory of my mother,</a:t>
            </a:r>
          </a:p>
          <a:p>
            <a:pPr marL="0" marR="0" indent="0">
              <a:buNone/>
            </a:pPr>
            <a:r>
              <a:rPr lang="en-US" sz="2200" kern="100" dirty="0">
                <a:effectLst/>
                <a:latin typeface="EB Garamond" panose="00000500000000000000" pitchFamily="2" charset="0"/>
                <a:ea typeface="SimSun" panose="02010600030101010101" pitchFamily="2" charset="-122"/>
                <a:cs typeface="Mangal" panose="02040503050203030202" pitchFamily="18" charset="0"/>
              </a:rPr>
              <a:t>Sharon Riff Ackerman,</a:t>
            </a:r>
          </a:p>
          <a:p>
            <a:pPr marL="0" marR="0" indent="0">
              <a:buNone/>
            </a:pPr>
            <a:r>
              <a:rPr lang="en-US" sz="2200" kern="100" dirty="0">
                <a:effectLst/>
                <a:latin typeface="EB Garamond" panose="00000500000000000000" pitchFamily="2" charset="0"/>
                <a:ea typeface="SimSun" panose="02010600030101010101" pitchFamily="2" charset="-122"/>
                <a:cs typeface="Mangal" panose="02040503050203030202" pitchFamily="18" charset="0"/>
              </a:rPr>
              <a:t>who suffered with Parkinson’s disease for 15 years.</a:t>
            </a:r>
          </a:p>
          <a:p>
            <a:pPr marL="0" marR="0" indent="0">
              <a:buNone/>
            </a:pPr>
            <a:r>
              <a:rPr lang="en-US" sz="2200" kern="100" dirty="0">
                <a:effectLst/>
                <a:latin typeface="EB Garamond" panose="00000500000000000000" pitchFamily="2" charset="0"/>
                <a:ea typeface="SimSun" panose="02010600030101010101" pitchFamily="2" charset="-122"/>
                <a:cs typeface="Mangal" panose="02040503050203030202" pitchFamily="18" charset="0"/>
              </a:rPr>
              <a:t>My family and I started </a:t>
            </a:r>
            <a:r>
              <a:rPr lang="en-US" sz="2200" kern="100" dirty="0" err="1">
                <a:effectLst/>
                <a:latin typeface="EB Garamond" panose="00000500000000000000" pitchFamily="2" charset="0"/>
                <a:ea typeface="SimSun" panose="02010600030101010101" pitchFamily="2" charset="-122"/>
                <a:cs typeface="Mangal" panose="02040503050203030202" pitchFamily="18" charset="0"/>
              </a:rPr>
              <a:t>TogetherForSharon</a:t>
            </a:r>
            <a:r>
              <a:rPr lang="en-US" sz="2200" kern="100" dirty="0">
                <a:effectLst/>
                <a:latin typeface="EB Garamond" panose="00000500000000000000" pitchFamily="2" charset="0"/>
                <a:ea typeface="SimSun" panose="02010600030101010101" pitchFamily="2" charset="-122"/>
                <a:cs typeface="Mangal" panose="02040503050203030202" pitchFamily="18" charset="0"/>
              </a:rPr>
              <a:t>® to keep alive the memory of my mother and to share the message of Parkinson’s awareness and hope for a cure.</a:t>
            </a:r>
          </a:p>
          <a:p>
            <a:pPr marL="0" marR="0">
              <a:spcAft>
                <a:spcPts val="1440"/>
              </a:spcAft>
            </a:pPr>
            <a:r>
              <a:rPr lang="en-US" sz="2200" u="sng" kern="100" dirty="0">
                <a:effectLst/>
                <a:latin typeface="EB Garamond" panose="00000500000000000000" pitchFamily="2" charset="0"/>
                <a:ea typeface="SimSun" panose="02010600030101010101" pitchFamily="2" charset="-122"/>
                <a:cs typeface="Mangal" panose="02040503050203030202" pitchFamily="18" charset="0"/>
                <a:hlinkClick r:id="rId2"/>
              </a:rPr>
              <a:t>https://www.togetherforsharon.com/</a:t>
            </a:r>
            <a:endParaRPr lang="en-US" sz="2200" kern="100" dirty="0">
              <a:effectLst/>
              <a:latin typeface="EB Garamond" panose="00000500000000000000" pitchFamily="2" charset="0"/>
              <a:ea typeface="SimSun" panose="02010600030101010101" pitchFamily="2" charset="-122"/>
              <a:cs typeface="Mangal" panose="02040503050203030202" pitchFamily="18" charset="0"/>
            </a:endParaRPr>
          </a:p>
          <a:p>
            <a:endParaRPr lang="en-US" sz="2200" dirty="0"/>
          </a:p>
        </p:txBody>
      </p:sp>
      <p:pic>
        <p:nvPicPr>
          <p:cNvPr id="1026" name="Picture 2">
            <a:extLst>
              <a:ext uri="{FF2B5EF4-FFF2-40B4-BE49-F238E27FC236}">
                <a16:creationId xmlns:a16="http://schemas.microsoft.com/office/drawing/2014/main" id="{9A57C0E6-3D11-C2F5-6DA4-4B230C37A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3574026"/>
            <a:ext cx="343852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975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E4D1C3-CBB5-34CF-11FB-E4F6EFE90055}"/>
              </a:ext>
            </a:extLst>
          </p:cNvPr>
          <p:cNvSpPr>
            <a:spLocks noGrp="1"/>
          </p:cNvSpPr>
          <p:nvPr>
            <p:ph type="title"/>
          </p:nvPr>
        </p:nvSpPr>
        <p:spPr>
          <a:xfrm>
            <a:off x="761803" y="350196"/>
            <a:ext cx="4646904" cy="1624520"/>
          </a:xfrm>
        </p:spPr>
        <p:txBody>
          <a:bodyPr anchor="ctr">
            <a:normAutofit/>
          </a:bodyPr>
          <a:lstStyle/>
          <a:p>
            <a:r>
              <a:rPr lang="en-US" sz="3700" dirty="0"/>
              <a:t>To purchase a copy and support PD awareness &amp; Hope for a cure….</a:t>
            </a:r>
          </a:p>
        </p:txBody>
      </p:sp>
      <p:sp>
        <p:nvSpPr>
          <p:cNvPr id="3" name="Content Placeholder 2">
            <a:extLst>
              <a:ext uri="{FF2B5EF4-FFF2-40B4-BE49-F238E27FC236}">
                <a16:creationId xmlns:a16="http://schemas.microsoft.com/office/drawing/2014/main" id="{3F6A9312-1E23-ACB0-9EBA-94CA062B7C93}"/>
              </a:ext>
            </a:extLst>
          </p:cNvPr>
          <p:cNvSpPr>
            <a:spLocks noGrp="1"/>
          </p:cNvSpPr>
          <p:nvPr>
            <p:ph idx="1"/>
          </p:nvPr>
        </p:nvSpPr>
        <p:spPr>
          <a:xfrm>
            <a:off x="761802" y="2743200"/>
            <a:ext cx="4646905" cy="3613149"/>
          </a:xfrm>
        </p:spPr>
        <p:txBody>
          <a:bodyPr anchor="ctr">
            <a:normAutofit/>
          </a:bodyPr>
          <a:lstStyle/>
          <a:p>
            <a:r>
              <a:rPr lang="en-US" sz="2000"/>
              <a:t>https://www.togetherforsharon.com/policing-and-parkinsons-disease-encounters-training-and-the-need-for-awareness/</a:t>
            </a:r>
          </a:p>
        </p:txBody>
      </p:sp>
      <p:pic>
        <p:nvPicPr>
          <p:cNvPr id="5" name="Picture 4">
            <a:extLst>
              <a:ext uri="{FF2B5EF4-FFF2-40B4-BE49-F238E27FC236}">
                <a16:creationId xmlns:a16="http://schemas.microsoft.com/office/drawing/2014/main" id="{A88DF116-993D-4282-5A17-43E011B9A884}"/>
              </a:ext>
            </a:extLst>
          </p:cNvPr>
          <p:cNvPicPr>
            <a:picLocks noChangeAspect="1"/>
          </p:cNvPicPr>
          <p:nvPr/>
        </p:nvPicPr>
        <p:blipFill>
          <a:blip r:embed="rId2"/>
          <a:srcRect l="23256" r="17343" b="-2"/>
          <a:stretch/>
        </p:blipFill>
        <p:spPr>
          <a:xfrm>
            <a:off x="6096000" y="1"/>
            <a:ext cx="6102825" cy="6858000"/>
          </a:xfrm>
          <a:prstGeom prst="rect">
            <a:avLst/>
          </a:prstGeom>
        </p:spPr>
      </p:pic>
      <p:pic>
        <p:nvPicPr>
          <p:cNvPr id="13" name="Picture 12" descr="A poster of a person sitting on a chair&#10;&#10;AI-generated content may be incorrect.">
            <a:extLst>
              <a:ext uri="{FF2B5EF4-FFF2-40B4-BE49-F238E27FC236}">
                <a16:creationId xmlns:a16="http://schemas.microsoft.com/office/drawing/2014/main" id="{74CF1DA1-C17C-0CCC-07C4-CDB72507A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698" y="172863"/>
            <a:ext cx="4699397" cy="6512273"/>
          </a:xfrm>
          <a:prstGeom prst="rect">
            <a:avLst/>
          </a:prstGeom>
        </p:spPr>
      </p:pic>
    </p:spTree>
    <p:extLst>
      <p:ext uri="{BB962C8B-B14F-4D97-AF65-F5344CB8AC3E}">
        <p14:creationId xmlns:p14="http://schemas.microsoft.com/office/powerpoint/2010/main" val="1854699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2E94A2-1DF0-E7AC-10A4-80A9AD10164C}"/>
              </a:ext>
            </a:extLst>
          </p:cNvPr>
          <p:cNvSpPr>
            <a:spLocks noGrp="1"/>
          </p:cNvSpPr>
          <p:nvPr>
            <p:ph type="title"/>
          </p:nvPr>
        </p:nvSpPr>
        <p:spPr>
          <a:xfrm>
            <a:off x="6094105" y="802955"/>
            <a:ext cx="4977976" cy="1454051"/>
          </a:xfrm>
        </p:spPr>
        <p:txBody>
          <a:bodyPr>
            <a:normAutofit/>
          </a:bodyPr>
          <a:lstStyle/>
          <a:p>
            <a:r>
              <a:rPr lang="en-US" sz="3600">
                <a:solidFill>
                  <a:schemeClr val="tx2"/>
                </a:solidFill>
                <a:highlight>
                  <a:srgbClr val="FFFF00"/>
                </a:highlight>
              </a:rPr>
              <a:t>RESOURCES/VIDEOS </a:t>
            </a:r>
          </a:p>
        </p:txBody>
      </p:sp>
      <p:pic>
        <p:nvPicPr>
          <p:cNvPr id="26" name="Graphic 25" descr="Brain in head">
            <a:extLst>
              <a:ext uri="{FF2B5EF4-FFF2-40B4-BE49-F238E27FC236}">
                <a16:creationId xmlns:a16="http://schemas.microsoft.com/office/drawing/2014/main" id="{4A346E82-917F-E9B4-A4A9-DBD561675F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27" name="Content Placeholder 2">
            <a:extLst>
              <a:ext uri="{FF2B5EF4-FFF2-40B4-BE49-F238E27FC236}">
                <a16:creationId xmlns:a16="http://schemas.microsoft.com/office/drawing/2014/main" id="{07D740D4-160D-EC9F-2C6D-85027B52783D}"/>
              </a:ext>
            </a:extLst>
          </p:cNvPr>
          <p:cNvSpPr>
            <a:spLocks noGrp="1"/>
          </p:cNvSpPr>
          <p:nvPr>
            <p:ph idx="1"/>
          </p:nvPr>
        </p:nvSpPr>
        <p:spPr>
          <a:xfrm>
            <a:off x="6090574" y="2421682"/>
            <a:ext cx="4977578" cy="3639289"/>
          </a:xfrm>
        </p:spPr>
        <p:txBody>
          <a:bodyPr anchor="ctr">
            <a:normAutofit/>
          </a:bodyPr>
          <a:lstStyle/>
          <a:p>
            <a:pPr marL="0" indent="0">
              <a:buNone/>
            </a:pPr>
            <a:r>
              <a:rPr lang="en-US" sz="1700" b="1">
                <a:solidFill>
                  <a:schemeClr val="tx2"/>
                </a:solidFill>
              </a:rPr>
              <a:t>Gait impairments in Parkinson's disease</a:t>
            </a:r>
            <a:endParaRPr lang="en-US" sz="1700">
              <a:solidFill>
                <a:schemeClr val="tx2"/>
              </a:solidFill>
            </a:endParaRPr>
          </a:p>
          <a:p>
            <a:r>
              <a:rPr lang="en-US" sz="1700" u="sng">
                <a:solidFill>
                  <a:schemeClr val="tx2"/>
                </a:solidFill>
                <a:hlinkClick r:id="rId4"/>
              </a:rPr>
              <a:t>https://www.youtube.com/watch?v=pFLC9C-xH8E</a:t>
            </a:r>
            <a:endParaRPr lang="en-US" sz="1700">
              <a:solidFill>
                <a:schemeClr val="tx2"/>
              </a:solidFill>
            </a:endParaRPr>
          </a:p>
          <a:p>
            <a:pPr marL="0" indent="0">
              <a:buNone/>
            </a:pPr>
            <a:r>
              <a:rPr lang="en-US" sz="1700" b="1">
                <a:solidFill>
                  <a:schemeClr val="tx2"/>
                </a:solidFill>
              </a:rPr>
              <a:t>Early Signs of PD</a:t>
            </a:r>
          </a:p>
          <a:p>
            <a:r>
              <a:rPr lang="en-US" sz="1700" u="sng">
                <a:solidFill>
                  <a:schemeClr val="tx2"/>
                </a:solidFill>
                <a:hlinkClick r:id="rId5"/>
              </a:rPr>
              <a:t>https://www.youtube.com/shorts/Z7fp3QZ4cX8</a:t>
            </a:r>
            <a:endParaRPr lang="en-US" sz="1700">
              <a:solidFill>
                <a:schemeClr val="tx2"/>
              </a:solidFill>
            </a:endParaRPr>
          </a:p>
          <a:p>
            <a:pPr marL="0" indent="0">
              <a:buNone/>
            </a:pPr>
            <a:r>
              <a:rPr lang="en-US" sz="1700" b="1">
                <a:solidFill>
                  <a:schemeClr val="tx2"/>
                </a:solidFill>
              </a:rPr>
              <a:t>Early Parkinson's Disease</a:t>
            </a:r>
            <a:endParaRPr lang="en-US" sz="1700">
              <a:solidFill>
                <a:schemeClr val="tx2"/>
              </a:solidFill>
            </a:endParaRPr>
          </a:p>
          <a:p>
            <a:r>
              <a:rPr lang="en-US" sz="1700" u="sng">
                <a:solidFill>
                  <a:schemeClr val="tx2"/>
                </a:solidFill>
                <a:hlinkClick r:id="rId6"/>
              </a:rPr>
              <a:t>https://www.youtube.com/watch?v=BNzIaABFAMc&amp;t=48s</a:t>
            </a:r>
            <a:r>
              <a:rPr lang="en-US" sz="1700">
                <a:solidFill>
                  <a:schemeClr val="tx2"/>
                </a:solidFill>
              </a:rPr>
              <a:t> </a:t>
            </a:r>
          </a:p>
          <a:p>
            <a:pPr marL="0" indent="0">
              <a:buNone/>
            </a:pPr>
            <a:r>
              <a:rPr lang="en-US" sz="1700" b="1">
                <a:solidFill>
                  <a:schemeClr val="tx2"/>
                </a:solidFill>
              </a:rPr>
              <a:t>Parkinson's Disease Freezing &amp; Festinating Gait</a:t>
            </a:r>
            <a:endParaRPr lang="en-US" sz="1700">
              <a:solidFill>
                <a:schemeClr val="tx2"/>
              </a:solidFill>
            </a:endParaRPr>
          </a:p>
          <a:p>
            <a:r>
              <a:rPr lang="en-US" sz="1700" u="sng">
                <a:solidFill>
                  <a:schemeClr val="tx2"/>
                </a:solidFill>
                <a:hlinkClick r:id="rId7"/>
              </a:rPr>
              <a:t>https://www.youtube.com/watch?v=EQ0HG16EC3g</a:t>
            </a:r>
            <a:r>
              <a:rPr lang="en-US" sz="1700">
                <a:solidFill>
                  <a:schemeClr val="tx2"/>
                </a:solidFill>
              </a:rPr>
              <a:t> </a:t>
            </a:r>
          </a:p>
          <a:p>
            <a:endParaRPr lang="en-US" sz="1700">
              <a:solidFill>
                <a:schemeClr val="tx2"/>
              </a:solidFill>
            </a:endParaRPr>
          </a:p>
        </p:txBody>
      </p:sp>
      <p:grpSp>
        <p:nvGrpSpPr>
          <p:cNvPr id="28" name="Group 27">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9" name="Freeform: Shape 28">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55901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erson sitting at a table&#10;&#10;Description automatically generated">
            <a:extLst>
              <a:ext uri="{FF2B5EF4-FFF2-40B4-BE49-F238E27FC236}">
                <a16:creationId xmlns:a16="http://schemas.microsoft.com/office/drawing/2014/main" id="{A248E462-D1FE-1DBF-5C7B-E081A3A4182B}"/>
              </a:ext>
            </a:extLst>
          </p:cNvPr>
          <p:cNvPicPr>
            <a:picLocks noChangeAspect="1"/>
          </p:cNvPicPr>
          <p:nvPr/>
        </p:nvPicPr>
        <p:blipFill>
          <a:blip r:embed="rId2">
            <a:extLst>
              <a:ext uri="{28A0092B-C50C-407E-A947-70E740481C1C}">
                <a14:useLocalDpi xmlns:a14="http://schemas.microsoft.com/office/drawing/2010/main" val="0"/>
              </a:ext>
            </a:extLst>
          </a:blip>
          <a:srcRect b="18279"/>
          <a:stretch/>
        </p:blipFill>
        <p:spPr>
          <a:xfrm>
            <a:off x="20" y="10"/>
            <a:ext cx="2970445" cy="3383269"/>
          </a:xfrm>
          <a:prstGeom prst="rect">
            <a:avLst/>
          </a:prstGeom>
        </p:spPr>
      </p:pic>
      <p:pic>
        <p:nvPicPr>
          <p:cNvPr id="5" name="Picture 4" descr="A person holding a saxophone&#10;&#10;Description automatically generated">
            <a:extLst>
              <a:ext uri="{FF2B5EF4-FFF2-40B4-BE49-F238E27FC236}">
                <a16:creationId xmlns:a16="http://schemas.microsoft.com/office/drawing/2014/main" id="{5C266ACF-362C-6B82-8637-61C22708FED6}"/>
              </a:ext>
            </a:extLst>
          </p:cNvPr>
          <p:cNvPicPr>
            <a:picLocks noChangeAspect="1"/>
          </p:cNvPicPr>
          <p:nvPr/>
        </p:nvPicPr>
        <p:blipFill>
          <a:blip r:embed="rId3">
            <a:extLst>
              <a:ext uri="{28A0092B-C50C-407E-A947-70E740481C1C}">
                <a14:useLocalDpi xmlns:a14="http://schemas.microsoft.com/office/drawing/2010/main" val="0"/>
              </a:ext>
            </a:extLst>
          </a:blip>
          <a:srcRect r="-1" b="14455"/>
          <a:stretch/>
        </p:blipFill>
        <p:spPr>
          <a:xfrm>
            <a:off x="3072956" y="10"/>
            <a:ext cx="2970465" cy="3383268"/>
          </a:xfrm>
          <a:prstGeom prst="rect">
            <a:avLst/>
          </a:prstGeom>
        </p:spPr>
      </p:pic>
      <p:pic>
        <p:nvPicPr>
          <p:cNvPr id="7" name="Picture 6" descr="A person with a beard&#10;&#10;Description automatically generated">
            <a:extLst>
              <a:ext uri="{FF2B5EF4-FFF2-40B4-BE49-F238E27FC236}">
                <a16:creationId xmlns:a16="http://schemas.microsoft.com/office/drawing/2014/main" id="{13816429-987D-EDD1-083D-455A378F96B9}"/>
              </a:ext>
            </a:extLst>
          </p:cNvPr>
          <p:cNvPicPr>
            <a:picLocks noChangeAspect="1"/>
          </p:cNvPicPr>
          <p:nvPr/>
        </p:nvPicPr>
        <p:blipFill>
          <a:blip r:embed="rId4">
            <a:extLst>
              <a:ext uri="{28A0092B-C50C-407E-A947-70E740481C1C}">
                <a14:useLocalDpi xmlns:a14="http://schemas.microsoft.com/office/drawing/2010/main" val="0"/>
              </a:ext>
            </a:extLst>
          </a:blip>
          <a:srcRect r="5337" b="2"/>
          <a:stretch/>
        </p:blipFill>
        <p:spPr>
          <a:xfrm>
            <a:off x="6145909" y="10"/>
            <a:ext cx="2971800" cy="3383268"/>
          </a:xfrm>
          <a:prstGeom prst="rect">
            <a:avLst/>
          </a:prstGeom>
        </p:spPr>
      </p:pic>
      <p:pic>
        <p:nvPicPr>
          <p:cNvPr id="11" name="Picture 10" descr="A person with long hair and a green and yellow shirt&#10;&#10;Description automatically generated">
            <a:extLst>
              <a:ext uri="{FF2B5EF4-FFF2-40B4-BE49-F238E27FC236}">
                <a16:creationId xmlns:a16="http://schemas.microsoft.com/office/drawing/2014/main" id="{A3A11647-6AB4-9BDB-58E8-BD6029AB830A}"/>
              </a:ext>
            </a:extLst>
          </p:cNvPr>
          <p:cNvPicPr>
            <a:picLocks noChangeAspect="1"/>
          </p:cNvPicPr>
          <p:nvPr/>
        </p:nvPicPr>
        <p:blipFill>
          <a:blip r:embed="rId5">
            <a:extLst>
              <a:ext uri="{28A0092B-C50C-407E-A947-70E740481C1C}">
                <a14:useLocalDpi xmlns:a14="http://schemas.microsoft.com/office/drawing/2010/main" val="0"/>
              </a:ext>
            </a:extLst>
          </a:blip>
          <a:srcRect b="9208"/>
          <a:stretch/>
        </p:blipFill>
        <p:spPr>
          <a:xfrm>
            <a:off x="9220200" y="10"/>
            <a:ext cx="2971800" cy="3383268"/>
          </a:xfrm>
          <a:prstGeom prst="rect">
            <a:avLst/>
          </a:prstGeom>
        </p:spPr>
      </p:pic>
      <p:pic>
        <p:nvPicPr>
          <p:cNvPr id="15" name="Picture 14" descr="Two men posing for a picture&#10;&#10;Description automatically generated">
            <a:extLst>
              <a:ext uri="{FF2B5EF4-FFF2-40B4-BE49-F238E27FC236}">
                <a16:creationId xmlns:a16="http://schemas.microsoft.com/office/drawing/2014/main" id="{4B500408-8850-3D42-5326-A3FBD74F1CBA}"/>
              </a:ext>
            </a:extLst>
          </p:cNvPr>
          <p:cNvPicPr>
            <a:picLocks noChangeAspect="1"/>
          </p:cNvPicPr>
          <p:nvPr/>
        </p:nvPicPr>
        <p:blipFill>
          <a:blip r:embed="rId6">
            <a:extLst>
              <a:ext uri="{28A0092B-C50C-407E-A947-70E740481C1C}">
                <a14:useLocalDpi xmlns:a14="http://schemas.microsoft.com/office/drawing/2010/main" val="0"/>
              </a:ext>
            </a:extLst>
          </a:blip>
          <a:srcRect r="-1" b="30033"/>
          <a:stretch/>
        </p:blipFill>
        <p:spPr>
          <a:xfrm>
            <a:off x="-1018" y="3474720"/>
            <a:ext cx="6044438" cy="3383280"/>
          </a:xfrm>
          <a:prstGeom prst="rect">
            <a:avLst/>
          </a:prstGeom>
        </p:spPr>
      </p:pic>
      <p:sp>
        <p:nvSpPr>
          <p:cNvPr id="22" name="Rectangle 21">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3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485B81-55B6-8808-65F8-2BDB8340C1A7}"/>
              </a:ext>
            </a:extLst>
          </p:cNvPr>
          <p:cNvSpPr>
            <a:spLocks noGrp="1"/>
          </p:cNvSpPr>
          <p:nvPr>
            <p:ph type="title"/>
          </p:nvPr>
        </p:nvSpPr>
        <p:spPr>
          <a:xfrm>
            <a:off x="6491653" y="3799272"/>
            <a:ext cx="5193748" cy="637124"/>
          </a:xfrm>
        </p:spPr>
        <p:txBody>
          <a:bodyPr>
            <a:normAutofit/>
          </a:bodyPr>
          <a:lstStyle/>
          <a:p>
            <a:r>
              <a:rPr lang="en-US" sz="3200">
                <a:solidFill>
                  <a:srgbClr val="FFFFFF"/>
                </a:solidFill>
              </a:rPr>
              <a:t>PD Warriors &amp; Celebrities</a:t>
            </a:r>
            <a:endParaRPr lang="en-US" sz="3200" dirty="0">
              <a:solidFill>
                <a:srgbClr val="FFFFFF"/>
              </a:solidFill>
            </a:endParaRPr>
          </a:p>
        </p:txBody>
      </p:sp>
      <p:sp>
        <p:nvSpPr>
          <p:cNvPr id="3" name="Content Placeholder 2">
            <a:extLst>
              <a:ext uri="{FF2B5EF4-FFF2-40B4-BE49-F238E27FC236}">
                <a16:creationId xmlns:a16="http://schemas.microsoft.com/office/drawing/2014/main" id="{1C0F622F-353C-D4B0-F94D-5C58FE7108DC}"/>
              </a:ext>
            </a:extLst>
          </p:cNvPr>
          <p:cNvSpPr>
            <a:spLocks noGrp="1"/>
          </p:cNvSpPr>
          <p:nvPr>
            <p:ph idx="1"/>
          </p:nvPr>
        </p:nvSpPr>
        <p:spPr>
          <a:xfrm>
            <a:off x="6479648" y="4510585"/>
            <a:ext cx="5366610" cy="1758732"/>
          </a:xfrm>
        </p:spPr>
        <p:txBody>
          <a:bodyPr>
            <a:normAutofit/>
          </a:bodyPr>
          <a:lstStyle/>
          <a:p>
            <a:pPr marL="0" indent="0">
              <a:buNone/>
            </a:pPr>
            <a:r>
              <a:rPr lang="en-US" sz="1500" dirty="0">
                <a:solidFill>
                  <a:srgbClr val="FFFFFF"/>
                </a:solidFill>
              </a:rPr>
              <a:t>Celebrities have joined us in the fight for a cure including Kenny G, Michael J. Fox, Brett Favre, Jack Osbourne, Lea Thompson, Ric Flair, Rasheda Ali, Bernie Kosar, Michael Buffer &amp; Many more! </a:t>
            </a:r>
          </a:p>
          <a:p>
            <a:endParaRPr lang="en-US" sz="1500" dirty="0">
              <a:solidFill>
                <a:srgbClr val="FFFFFF"/>
              </a:solidFill>
            </a:endParaRPr>
          </a:p>
          <a:p>
            <a:pPr marL="0" indent="0">
              <a:buNone/>
            </a:pPr>
            <a:r>
              <a:rPr lang="en-US" sz="1500" dirty="0">
                <a:solidFill>
                  <a:srgbClr val="FFFFFF"/>
                </a:solidFill>
              </a:rPr>
              <a:t>https://www.togetherforsharon.com/pd-warriors-celebrities/</a:t>
            </a:r>
          </a:p>
        </p:txBody>
      </p:sp>
    </p:spTree>
    <p:extLst>
      <p:ext uri="{BB962C8B-B14F-4D97-AF65-F5344CB8AC3E}">
        <p14:creationId xmlns:p14="http://schemas.microsoft.com/office/powerpoint/2010/main" val="2168530223"/>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in a purple shirt&#10;&#10;Description automatically generated">
            <a:extLst>
              <a:ext uri="{FF2B5EF4-FFF2-40B4-BE49-F238E27FC236}">
                <a16:creationId xmlns:a16="http://schemas.microsoft.com/office/drawing/2014/main" id="{894C8304-2C36-23BA-99D7-BD95A544EAC3}"/>
              </a:ext>
            </a:extLst>
          </p:cNvPr>
          <p:cNvPicPr>
            <a:picLocks noChangeAspect="1"/>
          </p:cNvPicPr>
          <p:nvPr/>
        </p:nvPicPr>
        <p:blipFill>
          <a:blip r:embed="rId2">
            <a:extLst>
              <a:ext uri="{28A0092B-C50C-407E-A947-70E740481C1C}">
                <a14:useLocalDpi xmlns:a14="http://schemas.microsoft.com/office/drawing/2010/main" val="0"/>
              </a:ext>
            </a:extLst>
          </a:blip>
          <a:srcRect l="3531" r="51282" b="2"/>
          <a:stretch/>
        </p:blipFill>
        <p:spPr>
          <a:xfrm>
            <a:off x="7082810" y="841663"/>
            <a:ext cx="4166151" cy="5185923"/>
          </a:xfrm>
          <a:prstGeom prst="rect">
            <a:avLst/>
          </a:prstGeom>
        </p:spPr>
      </p:pic>
      <p:sp>
        <p:nvSpPr>
          <p:cNvPr id="2" name="Title 1">
            <a:extLst>
              <a:ext uri="{FF2B5EF4-FFF2-40B4-BE49-F238E27FC236}">
                <a16:creationId xmlns:a16="http://schemas.microsoft.com/office/drawing/2014/main" id="{5AF6CA28-15D1-932C-26E0-6F24EBC05B3A}"/>
              </a:ext>
            </a:extLst>
          </p:cNvPr>
          <p:cNvSpPr>
            <a:spLocks noGrp="1"/>
          </p:cNvSpPr>
          <p:nvPr>
            <p:ph type="title"/>
          </p:nvPr>
        </p:nvSpPr>
        <p:spPr>
          <a:xfrm>
            <a:off x="1014984" y="819015"/>
            <a:ext cx="5821537" cy="2353362"/>
          </a:xfrm>
        </p:spPr>
        <p:txBody>
          <a:bodyPr anchor="b">
            <a:normAutofit/>
          </a:bodyPr>
          <a:lstStyle/>
          <a:p>
            <a:r>
              <a:rPr lang="en-US" sz="4800">
                <a:solidFill>
                  <a:schemeClr val="bg1"/>
                </a:solidFill>
              </a:rPr>
              <a:t>Join us in this MOVEMENT!</a:t>
            </a:r>
          </a:p>
        </p:txBody>
      </p:sp>
      <p:graphicFrame>
        <p:nvGraphicFramePr>
          <p:cNvPr id="37" name="Content Placeholder 2">
            <a:extLst>
              <a:ext uri="{FF2B5EF4-FFF2-40B4-BE49-F238E27FC236}">
                <a16:creationId xmlns:a16="http://schemas.microsoft.com/office/drawing/2014/main" id="{0AB5EC7E-D3FB-3333-5A3B-2C5DF44D6E55}"/>
              </a:ext>
            </a:extLst>
          </p:cNvPr>
          <p:cNvGraphicFramePr>
            <a:graphicFrameLocks noGrp="1"/>
          </p:cNvGraphicFramePr>
          <p:nvPr>
            <p:ph idx="1"/>
          </p:nvPr>
        </p:nvGraphicFramePr>
        <p:xfrm>
          <a:off x="1014984" y="3442089"/>
          <a:ext cx="5821537" cy="2596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6562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7ACE-E17C-1F8D-2A9D-9D85FC938332}"/>
              </a:ext>
            </a:extLst>
          </p:cNvPr>
          <p:cNvSpPr>
            <a:spLocks noGrp="1"/>
          </p:cNvSpPr>
          <p:nvPr>
            <p:ph type="title"/>
          </p:nvPr>
        </p:nvSpPr>
        <p:spPr>
          <a:xfrm>
            <a:off x="6597016" y="905011"/>
            <a:ext cx="4589328" cy="1889135"/>
          </a:xfrm>
        </p:spPr>
        <p:txBody>
          <a:bodyPr vert="horz" lIns="91440" tIns="45720" rIns="91440" bIns="45720" rtlCol="0" anchor="b">
            <a:normAutofit/>
          </a:bodyPr>
          <a:lstStyle/>
          <a:p>
            <a:r>
              <a:rPr lang="en-US" sz="2600" b="1" i="1" kern="1200" dirty="0">
                <a:solidFill>
                  <a:schemeClr val="tx1"/>
                </a:solidFill>
                <a:effectLst/>
                <a:latin typeface="+mj-lt"/>
                <a:ea typeface="+mj-ea"/>
                <a:cs typeface="+mj-cs"/>
              </a:rPr>
              <a:t>The </a:t>
            </a:r>
            <a:r>
              <a:rPr lang="en-US" sz="2600" b="1" i="1" kern="1200" dirty="0" err="1">
                <a:solidFill>
                  <a:schemeClr val="tx1"/>
                </a:solidFill>
                <a:effectLst/>
                <a:latin typeface="+mj-lt"/>
                <a:ea typeface="+mj-ea"/>
                <a:cs typeface="+mj-cs"/>
              </a:rPr>
              <a:t>TogetherForSharon</a:t>
            </a:r>
            <a:r>
              <a:rPr lang="en-US" sz="2600" b="1" i="1" kern="1200" dirty="0">
                <a:solidFill>
                  <a:schemeClr val="tx1"/>
                </a:solidFill>
                <a:effectLst/>
                <a:latin typeface="+mj-lt"/>
                <a:ea typeface="+mj-ea"/>
                <a:cs typeface="+mj-cs"/>
              </a:rPr>
              <a:t> Podcast</a:t>
            </a:r>
            <a:br>
              <a:rPr lang="en-US" sz="2600" b="1" i="1" kern="1200" dirty="0">
                <a:solidFill>
                  <a:schemeClr val="tx1"/>
                </a:solidFill>
                <a:effectLst/>
                <a:latin typeface="+mj-lt"/>
                <a:ea typeface="+mj-ea"/>
                <a:cs typeface="+mj-cs"/>
              </a:rPr>
            </a:br>
            <a:br>
              <a:rPr lang="en-US" sz="2600" b="0" i="0" kern="1200" dirty="0">
                <a:solidFill>
                  <a:schemeClr val="tx1"/>
                </a:solidFill>
                <a:effectLst/>
                <a:latin typeface="+mj-lt"/>
                <a:ea typeface="+mj-ea"/>
                <a:cs typeface="+mj-cs"/>
              </a:rPr>
            </a:br>
            <a:endParaRPr lang="en-US" sz="2600" kern="1200" dirty="0">
              <a:solidFill>
                <a:schemeClr val="tx1"/>
              </a:solidFill>
              <a:latin typeface="+mj-lt"/>
              <a:ea typeface="+mj-ea"/>
              <a:cs typeface="+mj-cs"/>
            </a:endParaRPr>
          </a:p>
        </p:txBody>
      </p:sp>
      <p:pic>
        <p:nvPicPr>
          <p:cNvPr id="5" name="Content Placeholder 4" descr="A person and person posing for a picture&#10;&#10;Description automatically generated">
            <a:extLst>
              <a:ext uri="{FF2B5EF4-FFF2-40B4-BE49-F238E27FC236}">
                <a16:creationId xmlns:a16="http://schemas.microsoft.com/office/drawing/2014/main" id="{47754997-78F0-4768-1412-3B784BA193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807" y="1886647"/>
            <a:ext cx="5468347" cy="3075945"/>
          </a:xfrm>
          <a:prstGeom prst="rect">
            <a:avLst/>
          </a:prstGeom>
        </p:spPr>
      </p:pic>
      <p:sp>
        <p:nvSpPr>
          <p:cNvPr id="7" name="TextBox 6">
            <a:extLst>
              <a:ext uri="{FF2B5EF4-FFF2-40B4-BE49-F238E27FC236}">
                <a16:creationId xmlns:a16="http://schemas.microsoft.com/office/drawing/2014/main" id="{8CD52F32-84FE-9605-33F0-C87926D471AA}"/>
              </a:ext>
            </a:extLst>
          </p:cNvPr>
          <p:cNvSpPr txBox="1"/>
          <p:nvPr/>
        </p:nvSpPr>
        <p:spPr>
          <a:xfrm>
            <a:off x="6597016" y="2570156"/>
            <a:ext cx="4589328" cy="2987397"/>
          </a:xfrm>
          <a:prstGeom prst="rect">
            <a:avLst/>
          </a:prstGeom>
        </p:spPr>
        <p:txBody>
          <a:bodyPr vert="horz" lIns="91440" tIns="45720" rIns="91440" bIns="45720" rtlCol="0">
            <a:normAutofit/>
          </a:bodyPr>
          <a:lstStyle/>
          <a:p>
            <a:pPr indent="-228600" fontAlgn="base">
              <a:lnSpc>
                <a:spcPct val="90000"/>
              </a:lnSpc>
              <a:spcAft>
                <a:spcPts val="1500"/>
              </a:spcAft>
              <a:buFont typeface="Arial" panose="020B0604020202020204" pitchFamily="34" charset="0"/>
              <a:buChar char="•"/>
            </a:pPr>
            <a:r>
              <a:rPr lang="en-US" b="0" i="0" dirty="0">
                <a:effectLst/>
              </a:rPr>
              <a:t>Hosted by Sharon’s daughter in law, Grether &amp; Sharon’s Son, George for awareness, hope for a cure &amp; to share inspiring journeys, advocacy, and support throughout the world.</a:t>
            </a:r>
          </a:p>
          <a:p>
            <a:pPr fontAlgn="base">
              <a:lnSpc>
                <a:spcPct val="90000"/>
              </a:lnSpc>
              <a:spcAft>
                <a:spcPts val="1500"/>
              </a:spcAft>
            </a:pPr>
            <a:r>
              <a:rPr lang="en-US" b="0" i="0">
                <a:effectLst/>
              </a:rPr>
              <a:t>https</a:t>
            </a:r>
            <a:r>
              <a:rPr lang="en-US" b="0" i="0" dirty="0">
                <a:effectLst/>
              </a:rPr>
              <a:t>://www.togetherforsharon.com/podcast-interviews/</a:t>
            </a:r>
          </a:p>
        </p:txBody>
      </p:sp>
    </p:spTree>
    <p:extLst>
      <p:ext uri="{BB962C8B-B14F-4D97-AF65-F5344CB8AC3E}">
        <p14:creationId xmlns:p14="http://schemas.microsoft.com/office/powerpoint/2010/main" val="202395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books on a purple background&#10;&#10;AI-generated content may be incorrect.">
            <a:extLst>
              <a:ext uri="{FF2B5EF4-FFF2-40B4-BE49-F238E27FC236}">
                <a16:creationId xmlns:a16="http://schemas.microsoft.com/office/drawing/2014/main" id="{FC618B60-AA22-6CE0-D77E-FF4199C1BC9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5628"/>
          <a:stretch/>
        </p:blipFill>
        <p:spPr>
          <a:xfrm>
            <a:off x="20" y="10"/>
            <a:ext cx="12191980" cy="6866290"/>
          </a:xfrm>
          <a:prstGeom prst="rect">
            <a:avLst/>
          </a:prstGeom>
        </p:spPr>
      </p:pic>
    </p:spTree>
    <p:extLst>
      <p:ext uri="{BB962C8B-B14F-4D97-AF65-F5344CB8AC3E}">
        <p14:creationId xmlns:p14="http://schemas.microsoft.com/office/powerpoint/2010/main" val="1852366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E093F7-EE59-646B-5BCF-A2FB2B24C685}"/>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Thank you</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0A03DE3-953E-A90F-ABF8-8543B82C5D19}"/>
              </a:ext>
            </a:extLst>
          </p:cNvPr>
          <p:cNvSpPr>
            <a:spLocks noGrp="1"/>
          </p:cNvSpPr>
          <p:nvPr>
            <p:ph idx="1"/>
          </p:nvPr>
        </p:nvSpPr>
        <p:spPr>
          <a:xfrm>
            <a:off x="5370153" y="1526033"/>
            <a:ext cx="5536397" cy="3935281"/>
          </a:xfrm>
        </p:spPr>
        <p:txBody>
          <a:bodyPr>
            <a:normAutofit fontScale="92500" lnSpcReduction="10000"/>
          </a:bodyPr>
          <a:lstStyle/>
          <a:p>
            <a:r>
              <a:rPr lang="en-US" kern="100" dirty="0">
                <a:effectLst/>
                <a:latin typeface="EB Garamond" panose="00000500000000000000" pitchFamily="2" charset="0"/>
                <a:ea typeface="SimSun" panose="02010600030101010101" pitchFamily="2" charset="-122"/>
                <a:cs typeface="Mangal" panose="02040503050203030202" pitchFamily="18" charset="0"/>
              </a:rPr>
              <a:t>In memory of Dr. Ackerman’s mother, Sharon Riff Ackerman, he founded the website </a:t>
            </a:r>
            <a:r>
              <a:rPr lang="en-US" b="1" u="sng" kern="100" dirty="0">
                <a:effectLst/>
                <a:latin typeface="EB Garamond" panose="00000500000000000000" pitchFamily="2" charset="0"/>
                <a:ea typeface="SimSun" panose="02010600030101010101" pitchFamily="2" charset="-122"/>
                <a:cs typeface="Mangal" panose="02040503050203030202" pitchFamily="18" charset="0"/>
                <a:hlinkClick r:id="rId2"/>
              </a:rPr>
              <a:t>https://www.togetherforsharon.com/</a:t>
            </a:r>
            <a:r>
              <a:rPr lang="en-US" kern="100" dirty="0">
                <a:effectLst/>
                <a:latin typeface="EB Garamond" panose="00000500000000000000" pitchFamily="2" charset="0"/>
                <a:ea typeface="SimSun" panose="02010600030101010101" pitchFamily="2" charset="-122"/>
                <a:cs typeface="Mangal" panose="02040503050203030202" pitchFamily="18" charset="0"/>
              </a:rPr>
              <a:t> to increase Parkinson’s awareness and research toward a cure. His dedicated interest in and passion for this work continues undiminished.</a:t>
            </a:r>
          </a:p>
          <a:p>
            <a:endParaRPr lang="en-US" dirty="0"/>
          </a:p>
          <a:p>
            <a:r>
              <a:rPr lang="en-US" dirty="0"/>
              <a:t>QUESTIONS? </a:t>
            </a:r>
            <a:r>
              <a:rPr lang="en-US" dirty="0">
                <a:hlinkClick r:id="rId3"/>
              </a:rPr>
              <a:t>togetherforsharon@gmail.com</a:t>
            </a:r>
            <a:r>
              <a:rPr lang="en-US" dirty="0"/>
              <a:t> </a:t>
            </a:r>
          </a:p>
        </p:txBody>
      </p:sp>
    </p:spTree>
    <p:extLst>
      <p:ext uri="{BB962C8B-B14F-4D97-AF65-F5344CB8AC3E}">
        <p14:creationId xmlns:p14="http://schemas.microsoft.com/office/powerpoint/2010/main" val="2679283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0E19E99-5B8A-9891-FA70-96E7934F11FB}"/>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rPr>
              <a:t>TogetherForSharon®</a:t>
            </a:r>
          </a:p>
        </p:txBody>
      </p:sp>
      <p:sp>
        <p:nvSpPr>
          <p:cNvPr id="3" name="Content Placeholder 2">
            <a:extLst>
              <a:ext uri="{FF2B5EF4-FFF2-40B4-BE49-F238E27FC236}">
                <a16:creationId xmlns:a16="http://schemas.microsoft.com/office/drawing/2014/main" id="{B157701A-A586-4B4A-D734-6F3C428C2AAD}"/>
              </a:ext>
            </a:extLst>
          </p:cNvPr>
          <p:cNvSpPr>
            <a:spLocks noGrp="1"/>
          </p:cNvSpPr>
          <p:nvPr>
            <p:ph idx="1"/>
          </p:nvPr>
        </p:nvSpPr>
        <p:spPr>
          <a:xfrm>
            <a:off x="6464410" y="841247"/>
            <a:ext cx="4484536" cy="5340097"/>
          </a:xfrm>
        </p:spPr>
        <p:txBody>
          <a:bodyPr anchor="ctr">
            <a:normAutofit/>
          </a:bodyPr>
          <a:lstStyle/>
          <a:p>
            <a:pPr marL="0" indent="0">
              <a:buNone/>
            </a:pPr>
            <a:r>
              <a:rPr lang="en-US" sz="1800">
                <a:solidFill>
                  <a:schemeClr val="tx2"/>
                </a:solidFill>
              </a:rPr>
              <a:t>Copyright ©2025 George M. Ackerman</a:t>
            </a:r>
          </a:p>
          <a:p>
            <a:pPr marL="0" indent="0">
              <a:buNone/>
            </a:pPr>
            <a:r>
              <a:rPr lang="en-US" sz="1800">
                <a:solidFill>
                  <a:schemeClr val="tx2"/>
                </a:solidFill>
              </a:rPr>
              <a:t>https://www.togetherforsharon.com/</a:t>
            </a:r>
          </a:p>
          <a:p>
            <a:pPr marL="0" indent="0">
              <a:buNone/>
            </a:pPr>
            <a:r>
              <a:rPr lang="en-US" sz="1800">
                <a:solidFill>
                  <a:schemeClr val="tx2"/>
                </a:solidFill>
              </a:rPr>
              <a:t>We started TogetherForSharon® as a family for the purpose of keeping my mother, Sharon’s, memory alive and to share the message of Parkinson’s Awareness and hope for a cure.</a:t>
            </a:r>
          </a:p>
        </p:txBody>
      </p:sp>
    </p:spTree>
    <p:extLst>
      <p:ext uri="{BB962C8B-B14F-4D97-AF65-F5344CB8AC3E}">
        <p14:creationId xmlns:p14="http://schemas.microsoft.com/office/powerpoint/2010/main" val="173066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BD118-407C-1448-AECE-B776B080217E}"/>
              </a:ext>
            </a:extLst>
          </p:cNvPr>
          <p:cNvSpPr>
            <a:spLocks noGrp="1"/>
          </p:cNvSpPr>
          <p:nvPr>
            <p:ph type="title"/>
          </p:nvPr>
        </p:nvSpPr>
        <p:spPr>
          <a:xfrm>
            <a:off x="640080" y="329184"/>
            <a:ext cx="6894576" cy="1783080"/>
          </a:xfrm>
        </p:spPr>
        <p:txBody>
          <a:bodyPr anchor="b">
            <a:normAutofit/>
          </a:bodyPr>
          <a:lstStyle/>
          <a:p>
            <a:r>
              <a:rPr lang="en-US" sz="5400" dirty="0"/>
              <a:t>My Mother... Sharon</a:t>
            </a:r>
          </a:p>
        </p:txBody>
      </p:sp>
      <p:sp>
        <p:nvSpPr>
          <p:cNvPr id="3" name="Content Placeholder 2">
            <a:extLst>
              <a:ext uri="{FF2B5EF4-FFF2-40B4-BE49-F238E27FC236}">
                <a16:creationId xmlns:a16="http://schemas.microsoft.com/office/drawing/2014/main" id="{EFFDAA14-7793-9361-3A02-9E2507867402}"/>
              </a:ext>
            </a:extLst>
          </p:cNvPr>
          <p:cNvSpPr>
            <a:spLocks noGrp="1"/>
          </p:cNvSpPr>
          <p:nvPr>
            <p:ph idx="1"/>
          </p:nvPr>
        </p:nvSpPr>
        <p:spPr>
          <a:xfrm>
            <a:off x="640080" y="2706624"/>
            <a:ext cx="6894576" cy="3483864"/>
          </a:xfrm>
        </p:spPr>
        <p:txBody>
          <a:bodyPr>
            <a:normAutofit/>
          </a:bodyPr>
          <a:lstStyle/>
          <a:p>
            <a:r>
              <a:rPr lang="en-US" sz="2200" kern="0" dirty="0">
                <a:effectLst/>
                <a:latin typeface="Garamond" panose="02020404030301010803" pitchFamily="18" charset="0"/>
                <a:ea typeface="Times New Roman" panose="02020603050405020304" pitchFamily="18" charset="0"/>
                <a:cs typeface="Arial" panose="020B0604020202020204" pitchFamily="34" charset="0"/>
              </a:rPr>
              <a:t>The book is a heartfelt and often heart-wrenching recollection of the beginnings of her Parkinson’s disease symptoms to the inevitable end. This book, too, is primarily for relatives and caregivers of those with Parkinson’s.</a:t>
            </a:r>
          </a:p>
          <a:p>
            <a:r>
              <a:rPr lang="en-US" sz="2200" kern="0" dirty="0">
                <a:effectLst/>
                <a:latin typeface="Garamond" panose="02020404030301010803" pitchFamily="18" charset="0"/>
                <a:ea typeface="Times New Roman" panose="02020603050405020304" pitchFamily="18" charset="0"/>
                <a:cs typeface="Arial" panose="020B0604020202020204" pitchFamily="34" charset="0"/>
              </a:rPr>
              <a:t>However, I also want to reach those who are not aware of Parkinson’s throughout the world. Until we ensure that others outside the local or regional Parkinson’s community are made aware, a cure will be further from our grasp. Others, too, may find the book helpful, especially for those suffering from associated diseases. </a:t>
            </a:r>
            <a:endParaRPr lang="en-US" sz="2200" kern="1600" dirty="0">
              <a:effectLst/>
              <a:latin typeface="Garamond" panose="02020404030301010803" pitchFamily="18" charset="0"/>
              <a:ea typeface="Calibri" panose="020F0502020204030204" pitchFamily="34" charset="0"/>
              <a:cs typeface="Arial" panose="020B0604020202020204" pitchFamily="34" charset="0"/>
            </a:endParaRPr>
          </a:p>
          <a:p>
            <a:endParaRPr lang="en-US" sz="2200" kern="1600" dirty="0">
              <a:effectLst/>
              <a:latin typeface="Garamond" panose="02020404030301010803" pitchFamily="18" charset="0"/>
              <a:ea typeface="Calibri" panose="020F0502020204030204" pitchFamily="34" charset="0"/>
              <a:cs typeface="Arial" panose="020B0604020202020204" pitchFamily="34" charset="0"/>
            </a:endParaRPr>
          </a:p>
          <a:p>
            <a:endParaRPr lang="en-US" sz="2200" dirty="0"/>
          </a:p>
        </p:txBody>
      </p:sp>
      <p:pic>
        <p:nvPicPr>
          <p:cNvPr id="6" name="Picture 5" descr="A person and person looking at each other&#10;&#10;Description automatically generated">
            <a:extLst>
              <a:ext uri="{FF2B5EF4-FFF2-40B4-BE49-F238E27FC236}">
                <a16:creationId xmlns:a16="http://schemas.microsoft.com/office/drawing/2014/main" id="{91A8C8C4-2128-9851-0308-0B342228C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4078" y="1130711"/>
            <a:ext cx="3162362" cy="5059778"/>
          </a:xfrm>
          <a:prstGeom prst="rect">
            <a:avLst/>
          </a:prstGeom>
        </p:spPr>
      </p:pic>
    </p:spTree>
    <p:extLst>
      <p:ext uri="{BB962C8B-B14F-4D97-AF65-F5344CB8AC3E}">
        <p14:creationId xmlns:p14="http://schemas.microsoft.com/office/powerpoint/2010/main" val="236019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8FFC82F-EC0A-D9B1-1928-D6DA4C0903E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Michael J. Fox</a:t>
            </a:r>
          </a:p>
        </p:txBody>
      </p:sp>
      <p:pic>
        <p:nvPicPr>
          <p:cNvPr id="5" name="Content Placeholder 4" descr="A person in a blue shirt&#10;&#10;AI-generated content may be incorrect.">
            <a:extLst>
              <a:ext uri="{FF2B5EF4-FFF2-40B4-BE49-F238E27FC236}">
                <a16:creationId xmlns:a16="http://schemas.microsoft.com/office/drawing/2014/main" id="{EFA0D5F2-7F94-E4CD-5ADE-F43DFB3633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329210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56D161-2769-A5DA-25F5-52E1CEE2A02C}"/>
              </a:ext>
            </a:extLst>
          </p:cNvPr>
          <p:cNvSpPr>
            <a:spLocks noGrp="1"/>
          </p:cNvSpPr>
          <p:nvPr>
            <p:ph type="title"/>
          </p:nvPr>
        </p:nvSpPr>
        <p:spPr>
          <a:xfrm>
            <a:off x="761803" y="350196"/>
            <a:ext cx="4646904" cy="1624520"/>
          </a:xfrm>
        </p:spPr>
        <p:txBody>
          <a:bodyPr anchor="ctr">
            <a:normAutofit/>
          </a:bodyPr>
          <a:lstStyle/>
          <a:p>
            <a:r>
              <a:rPr lang="en-US" sz="4000"/>
              <a:t>Parkinson’s Disease </a:t>
            </a:r>
          </a:p>
        </p:txBody>
      </p:sp>
      <p:sp>
        <p:nvSpPr>
          <p:cNvPr id="3" name="Content Placeholder 2">
            <a:extLst>
              <a:ext uri="{FF2B5EF4-FFF2-40B4-BE49-F238E27FC236}">
                <a16:creationId xmlns:a16="http://schemas.microsoft.com/office/drawing/2014/main" id="{113B145F-0066-432B-AB36-90D76EFBE15B}"/>
              </a:ext>
            </a:extLst>
          </p:cNvPr>
          <p:cNvSpPr>
            <a:spLocks noGrp="1"/>
          </p:cNvSpPr>
          <p:nvPr>
            <p:ph idx="1"/>
          </p:nvPr>
        </p:nvSpPr>
        <p:spPr>
          <a:xfrm>
            <a:off x="761802" y="2743200"/>
            <a:ext cx="4646905" cy="3613149"/>
          </a:xfrm>
        </p:spPr>
        <p:txBody>
          <a:bodyPr anchor="ctr">
            <a:normAutofit/>
          </a:bodyPr>
          <a:lstStyle/>
          <a:p>
            <a:r>
              <a:rPr lang="en-US" sz="2000" dirty="0"/>
              <a:t>Are you Aware?</a:t>
            </a:r>
          </a:p>
          <a:p>
            <a:r>
              <a:rPr lang="en-US" sz="2000" dirty="0"/>
              <a:t>Do you know the symptoms?</a:t>
            </a:r>
          </a:p>
          <a:p>
            <a:r>
              <a:rPr lang="en-US" sz="2000" dirty="0"/>
              <a:t>Why is it important for law enforcement to be aware?</a:t>
            </a:r>
          </a:p>
          <a:p>
            <a:r>
              <a:rPr lang="en-US" sz="2000" dirty="0"/>
              <a:t>Should training add the words “Parkinson’s Disease” across the country? (My Dream) </a:t>
            </a:r>
          </a:p>
        </p:txBody>
      </p:sp>
      <p:pic>
        <p:nvPicPr>
          <p:cNvPr id="5" name="Picture 4" descr="Wood human figure">
            <a:extLst>
              <a:ext uri="{FF2B5EF4-FFF2-40B4-BE49-F238E27FC236}">
                <a16:creationId xmlns:a16="http://schemas.microsoft.com/office/drawing/2014/main" id="{9364CFE9-24A5-4C29-51DF-63BEC2EE0EC3}"/>
              </a:ext>
            </a:extLst>
          </p:cNvPr>
          <p:cNvPicPr>
            <a:picLocks noChangeAspect="1"/>
          </p:cNvPicPr>
          <p:nvPr/>
        </p:nvPicPr>
        <p:blipFill>
          <a:blip r:embed="rId2"/>
          <a:srcRect r="40599" b="-2"/>
          <a:stretch>
            <a:fillRect/>
          </a:stretch>
        </p:blipFill>
        <p:spPr>
          <a:xfrm>
            <a:off x="6096000" y="1"/>
            <a:ext cx="6102825" cy="6858000"/>
          </a:xfrm>
          <a:prstGeom prst="rect">
            <a:avLst/>
          </a:prstGeom>
        </p:spPr>
      </p:pic>
    </p:spTree>
    <p:extLst>
      <p:ext uri="{BB962C8B-B14F-4D97-AF65-F5344CB8AC3E}">
        <p14:creationId xmlns:p14="http://schemas.microsoft.com/office/powerpoint/2010/main" val="238205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B44510-8A0E-B133-C7C9-E9CC0EA7575F}"/>
              </a:ext>
            </a:extLst>
          </p:cNvPr>
          <p:cNvSpPr>
            <a:spLocks noGrp="1"/>
          </p:cNvSpPr>
          <p:nvPr>
            <p:ph type="title"/>
          </p:nvPr>
        </p:nvSpPr>
        <p:spPr>
          <a:xfrm>
            <a:off x="836679" y="723898"/>
            <a:ext cx="6002110" cy="1495425"/>
          </a:xfrm>
        </p:spPr>
        <p:txBody>
          <a:bodyPr>
            <a:normAutofit/>
          </a:bodyPr>
          <a:lstStyle/>
          <a:p>
            <a:r>
              <a:rPr lang="en-US" sz="2500" b="1" kern="100" dirty="0">
                <a:effectLst/>
                <a:latin typeface="Roboto" panose="02000000000000000000" pitchFamily="2" charset="0"/>
                <a:ea typeface="Microsoft YaHei" panose="020B0503020204020204" pitchFamily="34" charset="-122"/>
              </a:rPr>
              <a:t>Chapter 1: An Encounter of Amanda, A Person with</a:t>
            </a:r>
            <a:br>
              <a:rPr lang="en-US" sz="2500" b="1" kern="100" dirty="0">
                <a:effectLst/>
                <a:latin typeface="Roboto" panose="02000000000000000000" pitchFamily="2" charset="0"/>
                <a:ea typeface="Microsoft YaHei" panose="020B0503020204020204" pitchFamily="34" charset="-122"/>
              </a:rPr>
            </a:br>
            <a:r>
              <a:rPr lang="en-US" sz="2500" b="1" kern="100" dirty="0">
                <a:effectLst/>
                <a:latin typeface="Roboto" panose="02000000000000000000" pitchFamily="2" charset="0"/>
                <a:ea typeface="Microsoft YaHei" panose="020B0503020204020204" pitchFamily="34" charset="-122"/>
              </a:rPr>
              <a:t>Parkinson’s (</a:t>
            </a:r>
            <a:r>
              <a:rPr lang="en-US" sz="2500" b="1" kern="100" dirty="0" err="1">
                <a:effectLst/>
                <a:latin typeface="Roboto" panose="02000000000000000000" pitchFamily="2" charset="0"/>
                <a:ea typeface="Microsoft YaHei" panose="020B0503020204020204" pitchFamily="34" charset="-122"/>
              </a:rPr>
              <a:t>PwP</a:t>
            </a:r>
            <a:r>
              <a:rPr lang="en-US" sz="2500" b="1" kern="100" dirty="0">
                <a:effectLst/>
                <a:latin typeface="Roboto" panose="02000000000000000000" pitchFamily="2" charset="0"/>
                <a:ea typeface="Microsoft YaHei" panose="020B0503020204020204" pitchFamily="34" charset="-122"/>
              </a:rPr>
              <a:t>) and the Police</a:t>
            </a:r>
            <a:br>
              <a:rPr lang="en-US" sz="2500" b="1" kern="100" dirty="0">
                <a:effectLst/>
                <a:latin typeface="Roboto" panose="02000000000000000000" pitchFamily="2" charset="0"/>
                <a:ea typeface="Microsoft YaHei" panose="020B0503020204020204" pitchFamily="34" charset="-122"/>
              </a:rPr>
            </a:br>
            <a:endParaRPr lang="en-US" sz="2500" dirty="0"/>
          </a:p>
        </p:txBody>
      </p:sp>
      <p:pic>
        <p:nvPicPr>
          <p:cNvPr id="6" name="Picture 5">
            <a:extLst>
              <a:ext uri="{FF2B5EF4-FFF2-40B4-BE49-F238E27FC236}">
                <a16:creationId xmlns:a16="http://schemas.microsoft.com/office/drawing/2014/main" id="{712DE116-8AC4-B56A-FE3A-BE610FE8AF07}"/>
              </a:ext>
            </a:extLst>
          </p:cNvPr>
          <p:cNvPicPr>
            <a:picLocks noChangeAspect="1"/>
          </p:cNvPicPr>
          <p:nvPr/>
        </p:nvPicPr>
        <p:blipFill>
          <a:blip r:embed="rId2"/>
          <a:srcRect l="12779" r="38627" b="-1"/>
          <a:stretch/>
        </p:blipFill>
        <p:spPr>
          <a:xfrm>
            <a:off x="7199440" y="10"/>
            <a:ext cx="4992560" cy="6857990"/>
          </a:xfrm>
          <a:prstGeom prst="rect">
            <a:avLst/>
          </a:prstGeom>
          <a:effectLst/>
        </p:spPr>
      </p:pic>
      <p:graphicFrame>
        <p:nvGraphicFramePr>
          <p:cNvPr id="5" name="Content Placeholder 2">
            <a:extLst>
              <a:ext uri="{FF2B5EF4-FFF2-40B4-BE49-F238E27FC236}">
                <a16:creationId xmlns:a16="http://schemas.microsoft.com/office/drawing/2014/main" id="{0E830EE1-8987-67D3-65BA-E289B9D83A95}"/>
              </a:ext>
            </a:extLst>
          </p:cNvPr>
          <p:cNvGraphicFramePr>
            <a:graphicFrameLocks noGrp="1"/>
          </p:cNvGraphicFramePr>
          <p:nvPr>
            <p:ph idx="1"/>
            <p:extLst>
              <p:ext uri="{D42A27DB-BD31-4B8C-83A1-F6EECF244321}">
                <p14:modId xmlns:p14="http://schemas.microsoft.com/office/powerpoint/2010/main" val="322996654"/>
              </p:ext>
            </p:extLst>
          </p:nvPr>
        </p:nvGraphicFramePr>
        <p:xfrm>
          <a:off x="836680" y="1858297"/>
          <a:ext cx="6002110" cy="4275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77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66D2E3-DB5A-74B5-F789-8F1103AF09BD}"/>
              </a:ext>
            </a:extLst>
          </p:cNvPr>
          <p:cNvSpPr>
            <a:spLocks noGrp="1"/>
          </p:cNvSpPr>
          <p:nvPr>
            <p:ph type="title"/>
          </p:nvPr>
        </p:nvSpPr>
        <p:spPr>
          <a:xfrm>
            <a:off x="586478" y="1683756"/>
            <a:ext cx="3115265" cy="2396359"/>
          </a:xfrm>
        </p:spPr>
        <p:txBody>
          <a:bodyPr anchor="b">
            <a:normAutofit/>
          </a:bodyPr>
          <a:lstStyle/>
          <a:p>
            <a:pPr algn="r"/>
            <a:r>
              <a:rPr lang="en-US" sz="4000" b="1" kern="100">
                <a:solidFill>
                  <a:srgbClr val="FFFFFF"/>
                </a:solidFill>
                <a:effectLst/>
                <a:latin typeface="Roboto" panose="02000000000000000000" pitchFamily="2" charset="0"/>
                <a:ea typeface="Microsoft YaHei" panose="020B0503020204020204" pitchFamily="34" charset="-122"/>
              </a:rPr>
              <a:t>Why Policing and PD?</a:t>
            </a:r>
            <a:br>
              <a:rPr lang="en-US" sz="4000" b="1" kern="100">
                <a:solidFill>
                  <a:srgbClr val="FFFFFF"/>
                </a:solidFill>
                <a:effectLst/>
                <a:latin typeface="Roboto" panose="02000000000000000000" pitchFamily="2" charset="0"/>
                <a:ea typeface="Microsoft YaHei" panose="020B0503020204020204" pitchFamily="34" charset="-122"/>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C0B3B067-5061-6A68-79E3-640190E1065B}"/>
              </a:ext>
            </a:extLst>
          </p:cNvPr>
          <p:cNvGraphicFramePr>
            <a:graphicFrameLocks noGrp="1"/>
          </p:cNvGraphicFramePr>
          <p:nvPr>
            <p:ph idx="1"/>
            <p:extLst>
              <p:ext uri="{D42A27DB-BD31-4B8C-83A1-F6EECF244321}">
                <p14:modId xmlns:p14="http://schemas.microsoft.com/office/powerpoint/2010/main" val="261413774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764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660B7-97B0-23A3-2025-FF08EBC9119C}"/>
              </a:ext>
            </a:extLst>
          </p:cNvPr>
          <p:cNvSpPr>
            <a:spLocks noGrp="1"/>
          </p:cNvSpPr>
          <p:nvPr>
            <p:ph type="title"/>
          </p:nvPr>
        </p:nvSpPr>
        <p:spPr>
          <a:xfrm>
            <a:off x="836679" y="723898"/>
            <a:ext cx="6002110" cy="1495425"/>
          </a:xfrm>
        </p:spPr>
        <p:txBody>
          <a:bodyPr>
            <a:normAutofit/>
          </a:bodyPr>
          <a:lstStyle/>
          <a:p>
            <a:r>
              <a:rPr lang="en-US" sz="4000" dirty="0"/>
              <a:t>Research &amp; Results </a:t>
            </a:r>
          </a:p>
        </p:txBody>
      </p:sp>
      <p:pic>
        <p:nvPicPr>
          <p:cNvPr id="6" name="Picture 5">
            <a:extLst>
              <a:ext uri="{FF2B5EF4-FFF2-40B4-BE49-F238E27FC236}">
                <a16:creationId xmlns:a16="http://schemas.microsoft.com/office/drawing/2014/main" id="{E1C7CA22-3052-6EBA-A259-77275FB1050B}"/>
              </a:ext>
            </a:extLst>
          </p:cNvPr>
          <p:cNvPicPr>
            <a:picLocks noChangeAspect="1"/>
          </p:cNvPicPr>
          <p:nvPr/>
        </p:nvPicPr>
        <p:blipFill>
          <a:blip r:embed="rId2"/>
          <a:srcRect l="22322" r="29084" b="-1"/>
          <a:stretch/>
        </p:blipFill>
        <p:spPr>
          <a:xfrm>
            <a:off x="7199440" y="10"/>
            <a:ext cx="4992560" cy="6857990"/>
          </a:xfrm>
          <a:prstGeom prst="rect">
            <a:avLst/>
          </a:prstGeom>
          <a:effectLst/>
        </p:spPr>
      </p:pic>
      <p:graphicFrame>
        <p:nvGraphicFramePr>
          <p:cNvPr id="5" name="Content Placeholder 2">
            <a:extLst>
              <a:ext uri="{FF2B5EF4-FFF2-40B4-BE49-F238E27FC236}">
                <a16:creationId xmlns:a16="http://schemas.microsoft.com/office/drawing/2014/main" id="{C6E3E3A2-B0D5-50CB-4711-45AF7750B5FF}"/>
              </a:ext>
            </a:extLst>
          </p:cNvPr>
          <p:cNvGraphicFramePr>
            <a:graphicFrameLocks noGrp="1"/>
          </p:cNvGraphicFramePr>
          <p:nvPr>
            <p:ph idx="1"/>
            <p:extLst>
              <p:ext uri="{D42A27DB-BD31-4B8C-83A1-F6EECF244321}">
                <p14:modId xmlns:p14="http://schemas.microsoft.com/office/powerpoint/2010/main" val="2358873880"/>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551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275</TotalTime>
  <Words>4715</Words>
  <Application>Microsoft Office PowerPoint</Application>
  <PresentationFormat>Widescreen</PresentationFormat>
  <Paragraphs>182</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Aptos</vt:lpstr>
      <vt:lpstr>Aptos Display</vt:lpstr>
      <vt:lpstr>Arial</vt:lpstr>
      <vt:lpstr>Calibri</vt:lpstr>
      <vt:lpstr>EB Garamond</vt:lpstr>
      <vt:lpstr>Garamond</vt:lpstr>
      <vt:lpstr>Roboto</vt:lpstr>
      <vt:lpstr>Roboto Light</vt:lpstr>
      <vt:lpstr>Office Theme</vt:lpstr>
      <vt:lpstr>Policing and Parkinson’s Disease: Encounters, Training, and the Need for Awareness</vt:lpstr>
      <vt:lpstr>-Richard Dewey, Department Chair, Criminal Justice, Indian River State College. Former MSgt-Chief Investigator, USMC; Detective- Port St Lucie Police Department.  </vt:lpstr>
      <vt:lpstr>Dedication </vt:lpstr>
      <vt:lpstr>My Mother... Sharon</vt:lpstr>
      <vt:lpstr>Michael J. Fox</vt:lpstr>
      <vt:lpstr>Parkinson’s Disease </vt:lpstr>
      <vt:lpstr>Chapter 1: An Encounter of Amanda, A Person with Parkinson’s (PwP) and the Police </vt:lpstr>
      <vt:lpstr>Why Policing and PD? </vt:lpstr>
      <vt:lpstr>Research &amp; Results </vt:lpstr>
      <vt:lpstr>People With Parkinson’s </vt:lpstr>
      <vt:lpstr>Impact Across America </vt:lpstr>
      <vt:lpstr>Any Downsides to PD Awareness? </vt:lpstr>
      <vt:lpstr>Chapter 3: The Signs and Symptoms of Parkinson’s Disease </vt:lpstr>
      <vt:lpstr>The Five Stages of PD </vt:lpstr>
      <vt:lpstr>PowerPoint Presentation</vt:lpstr>
      <vt:lpstr>Chapter 12. Where Is Police Training for Parkinson’s? </vt:lpstr>
      <vt:lpstr>Federal, State and Local: Departments, Agencies &amp; more..</vt:lpstr>
      <vt:lpstr>And the Research shows… </vt:lpstr>
      <vt:lpstr>Chapter 13. Avoiding Tragedy Scenario… </vt:lpstr>
      <vt:lpstr>Chapter 15. Law Enforcement Officers’ Experiences With People With Parkinson’s </vt:lpstr>
      <vt:lpstr>Justin, Police Officer and Training Sergent, Police Municipality in Miami Dade County, Florida </vt:lpstr>
      <vt:lpstr>Palm Beach Sheriff’s Deputy, K-9 Unit </vt:lpstr>
      <vt:lpstr>Steps for Police to Follow With PwP </vt:lpstr>
      <vt:lpstr>Chapter 16. People with Parkinson’s Experiences With Law Enforcement Officers </vt:lpstr>
      <vt:lpstr>Beverly, A PwP </vt:lpstr>
      <vt:lpstr>Another Anonymous PwP and Police Interaction </vt:lpstr>
      <vt:lpstr>Observations </vt:lpstr>
      <vt:lpstr>Chapter 18. Research and Important Legislation on Parkinson’s </vt:lpstr>
      <vt:lpstr>Chapter 20. Parkinson’s Programs to Help Police and Other First Responders </vt:lpstr>
      <vt:lpstr>To purchase a copy and support PD awareness &amp; Hope for a cure….</vt:lpstr>
      <vt:lpstr>RESOURCES/VIDEOS </vt:lpstr>
      <vt:lpstr>PD Warriors &amp; Celebrities</vt:lpstr>
      <vt:lpstr>Join us in this MOVEMENT!</vt:lpstr>
      <vt:lpstr>The TogetherForSharon Podcast  </vt:lpstr>
      <vt:lpstr>PowerPoint Presentation</vt:lpstr>
      <vt:lpstr>Thank you</vt:lpstr>
      <vt:lpstr>TogetherForSharon®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george ackerman</dc:creator>
  <cp:lastModifiedBy>george ackerman</cp:lastModifiedBy>
  <cp:revision>11</cp:revision>
  <dcterms:created xsi:type="dcterms:W3CDTF">2025-05-10T15:44:06Z</dcterms:created>
  <dcterms:modified xsi:type="dcterms:W3CDTF">2025-07-12T21:19:09Z</dcterms:modified>
</cp:coreProperties>
</file>